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 id="2147483739" r:id="rId5"/>
  </p:sldMasterIdLst>
  <p:notesMasterIdLst>
    <p:notesMasterId r:id="rId61"/>
  </p:notesMasterIdLst>
  <p:handoutMasterIdLst>
    <p:handoutMasterId r:id="rId62"/>
  </p:handoutMasterIdLst>
  <p:sldIdLst>
    <p:sldId id="256" r:id="rId6"/>
    <p:sldId id="376" r:id="rId7"/>
    <p:sldId id="377" r:id="rId8"/>
    <p:sldId id="384" r:id="rId9"/>
    <p:sldId id="520" r:id="rId10"/>
    <p:sldId id="521" r:id="rId11"/>
    <p:sldId id="523" r:id="rId12"/>
    <p:sldId id="522" r:id="rId13"/>
    <p:sldId id="530" r:id="rId14"/>
    <p:sldId id="524" r:id="rId15"/>
    <p:sldId id="526" r:id="rId16"/>
    <p:sldId id="531" r:id="rId17"/>
    <p:sldId id="527" r:id="rId18"/>
    <p:sldId id="532" r:id="rId19"/>
    <p:sldId id="533" r:id="rId20"/>
    <p:sldId id="539" r:id="rId21"/>
    <p:sldId id="529" r:id="rId22"/>
    <p:sldId id="535" r:id="rId23"/>
    <p:sldId id="528" r:id="rId24"/>
    <p:sldId id="534" r:id="rId25"/>
    <p:sldId id="519" r:id="rId26"/>
    <p:sldId id="542" r:id="rId27"/>
    <p:sldId id="543" r:id="rId28"/>
    <p:sldId id="544" r:id="rId29"/>
    <p:sldId id="545" r:id="rId30"/>
    <p:sldId id="515" r:id="rId31"/>
    <p:sldId id="546" r:id="rId32"/>
    <p:sldId id="547" r:id="rId33"/>
    <p:sldId id="548" r:id="rId34"/>
    <p:sldId id="549" r:id="rId35"/>
    <p:sldId id="550" r:id="rId36"/>
    <p:sldId id="525" r:id="rId37"/>
    <p:sldId id="551" r:id="rId38"/>
    <p:sldId id="552" r:id="rId39"/>
    <p:sldId id="553" r:id="rId40"/>
    <p:sldId id="554" r:id="rId41"/>
    <p:sldId id="555" r:id="rId42"/>
    <p:sldId id="556" r:id="rId43"/>
    <p:sldId id="557" r:id="rId44"/>
    <p:sldId id="536" r:id="rId45"/>
    <p:sldId id="558" r:id="rId46"/>
    <p:sldId id="541" r:id="rId47"/>
    <p:sldId id="537" r:id="rId48"/>
    <p:sldId id="538" r:id="rId49"/>
    <p:sldId id="540" r:id="rId50"/>
    <p:sldId id="388" r:id="rId51"/>
    <p:sldId id="383" r:id="rId52"/>
    <p:sldId id="374" r:id="rId53"/>
    <p:sldId id="365" r:id="rId54"/>
    <p:sldId id="370" r:id="rId55"/>
    <p:sldId id="369" r:id="rId56"/>
    <p:sldId id="366" r:id="rId57"/>
    <p:sldId id="375" r:id="rId58"/>
    <p:sldId id="380" r:id="rId59"/>
    <p:sldId id="379"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0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3D183E-4397-46B8-8F7B-2FC9546E4225}" v="379" dt="2020-03-31T15:33:09.268"/>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39" autoAdjust="0"/>
    <p:restoredTop sz="94660"/>
  </p:normalViewPr>
  <p:slideViewPr>
    <p:cSldViewPr snapToGrid="0">
      <p:cViewPr>
        <p:scale>
          <a:sx n="92" d="100"/>
          <a:sy n="92" d="100"/>
        </p:scale>
        <p:origin x="38" y="-394"/>
      </p:cViewPr>
      <p:guideLst>
        <p:guide pos="288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3ABBB894-E1A7-FD43-A252-8B5A60C1F34A}" type="datetimeFigureOut">
              <a:rPr lang="en-US" smtClean="0"/>
              <a:t>9/22/2020</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1FDFAEE0-8029-A94B-802A-8A286C4D3FBB}" type="slidenum">
              <a:rPr lang="en-US" smtClean="0"/>
              <a:t>‹#›</a:t>
            </a:fld>
            <a:endParaRPr lang="en-US"/>
          </a:p>
        </p:txBody>
      </p:sp>
    </p:spTree>
    <p:extLst>
      <p:ext uri="{BB962C8B-B14F-4D97-AF65-F5344CB8AC3E}">
        <p14:creationId xmlns:p14="http://schemas.microsoft.com/office/powerpoint/2010/main" val="1550332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1708FC6-91E6-4FF4-91B0-110CA1AA77DC}" type="datetimeFigureOut">
              <a:rPr lang="en-US" smtClean="0"/>
              <a:t>9/22/2020</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E6A8658-EB80-4DD7-A912-B2638ECE9F4C}" type="slidenum">
              <a:rPr lang="en-US" smtClean="0"/>
              <a:t>‹#›</a:t>
            </a:fld>
            <a:endParaRPr lang="en-US"/>
          </a:p>
        </p:txBody>
      </p:sp>
    </p:spTree>
    <p:extLst>
      <p:ext uri="{BB962C8B-B14F-4D97-AF65-F5344CB8AC3E}">
        <p14:creationId xmlns:p14="http://schemas.microsoft.com/office/powerpoint/2010/main" val="318790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a set of slides using my personal experience.  It then dawned on me to infuse </a:t>
            </a:r>
            <a:r>
              <a:rPr lang="en-US" dirty="0" err="1"/>
              <a:t>SAFe</a:t>
            </a:r>
            <a:r>
              <a:rPr lang="en-US" dirty="0"/>
              <a:t> vernacular. By the time I was done, it was all </a:t>
            </a:r>
            <a:r>
              <a:rPr lang="en-US" dirty="0" err="1"/>
              <a:t>SAFe</a:t>
            </a:r>
            <a:endParaRPr lang="en-US" dirty="0"/>
          </a:p>
        </p:txBody>
      </p:sp>
      <p:sp>
        <p:nvSpPr>
          <p:cNvPr id="4" name="Slide Number Placeholder 3"/>
          <p:cNvSpPr>
            <a:spLocks noGrp="1"/>
          </p:cNvSpPr>
          <p:nvPr>
            <p:ph type="sldNum" sz="quarter" idx="5"/>
          </p:nvPr>
        </p:nvSpPr>
        <p:spPr/>
        <p:txBody>
          <a:bodyPr/>
          <a:lstStyle/>
          <a:p>
            <a:fld id="{8E6A8658-EB80-4DD7-A912-B2638ECE9F4C}" type="slidenum">
              <a:rPr lang="en-US" smtClean="0"/>
              <a:t>2</a:t>
            </a:fld>
            <a:endParaRPr lang="en-US"/>
          </a:p>
        </p:txBody>
      </p:sp>
    </p:spTree>
    <p:extLst>
      <p:ext uri="{BB962C8B-B14F-4D97-AF65-F5344CB8AC3E}">
        <p14:creationId xmlns:p14="http://schemas.microsoft.com/office/powerpoint/2010/main" val="915063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with a set of slides using my personal experience.  It then dawned on me to infuse </a:t>
            </a:r>
            <a:r>
              <a:rPr lang="en-US" dirty="0" err="1"/>
              <a:t>SAFe</a:t>
            </a:r>
            <a:r>
              <a:rPr lang="en-US" dirty="0"/>
              <a:t> vernacular. By the time I was done, it was all </a:t>
            </a:r>
            <a:r>
              <a:rPr lang="en-US" dirty="0" err="1"/>
              <a:t>SAFe</a:t>
            </a:r>
            <a:endParaRPr lang="en-US" dirty="0"/>
          </a:p>
        </p:txBody>
      </p:sp>
      <p:sp>
        <p:nvSpPr>
          <p:cNvPr id="4" name="Slide Number Placeholder 3"/>
          <p:cNvSpPr>
            <a:spLocks noGrp="1"/>
          </p:cNvSpPr>
          <p:nvPr>
            <p:ph type="sldNum" sz="quarter" idx="5"/>
          </p:nvPr>
        </p:nvSpPr>
        <p:spPr/>
        <p:txBody>
          <a:bodyPr/>
          <a:lstStyle/>
          <a:p>
            <a:fld id="{8E6A8658-EB80-4DD7-A912-B2638ECE9F4C}" type="slidenum">
              <a:rPr lang="en-US" smtClean="0"/>
              <a:t>4</a:t>
            </a:fld>
            <a:endParaRPr lang="en-US"/>
          </a:p>
        </p:txBody>
      </p:sp>
    </p:spTree>
    <p:extLst>
      <p:ext uri="{BB962C8B-B14F-4D97-AF65-F5344CB8AC3E}">
        <p14:creationId xmlns:p14="http://schemas.microsoft.com/office/powerpoint/2010/main" val="145792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FA9B41-5BCA-420C-916C-86E685CF0F4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74665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_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4043" y="2295727"/>
            <a:ext cx="5304175" cy="1253627"/>
          </a:xfrm>
          <a:noFill/>
        </p:spPr>
        <p:txBody>
          <a:bodyPr anchor="b">
            <a:noAutofit/>
          </a:bodyPr>
          <a:lstStyle>
            <a:lvl1pPr algn="l">
              <a:defRPr sz="4050">
                <a:solidFill>
                  <a:schemeClr val="accent1"/>
                </a:solidFill>
              </a:defRPr>
            </a:lvl1pPr>
          </a:lstStyle>
          <a:p>
            <a:r>
              <a:rPr lang="en-US" noProof="0" dirty="0"/>
              <a:t>…</a:t>
            </a:r>
          </a:p>
        </p:txBody>
      </p:sp>
      <p:sp>
        <p:nvSpPr>
          <p:cNvPr id="3" name="Subtitle 2"/>
          <p:cNvSpPr>
            <a:spLocks noGrp="1"/>
          </p:cNvSpPr>
          <p:nvPr>
            <p:ph type="subTitle" idx="1" hasCustomPrompt="1"/>
          </p:nvPr>
        </p:nvSpPr>
        <p:spPr>
          <a:xfrm>
            <a:off x="344043" y="3774310"/>
            <a:ext cx="5304175" cy="508228"/>
          </a:xfrm>
          <a:noFill/>
        </p:spPr>
        <p:txBody>
          <a:bodyPr/>
          <a:lstStyle>
            <a:lvl1pPr marL="0" indent="0" algn="l">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Date</a:t>
            </a:r>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6" t="24742" r="7614" b="25086"/>
          <a:stretch/>
        </p:blipFill>
        <p:spPr>
          <a:xfrm>
            <a:off x="344043" y="503533"/>
            <a:ext cx="2859602" cy="674451"/>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3526" y="32425"/>
            <a:ext cx="1234935" cy="6776936"/>
          </a:xfrm>
          <a:prstGeom prst="rect">
            <a:avLst/>
          </a:prstGeom>
        </p:spPr>
      </p:pic>
    </p:spTree>
    <p:extLst>
      <p:ext uri="{BB962C8B-B14F-4D97-AF65-F5344CB8AC3E}">
        <p14:creationId xmlns:p14="http://schemas.microsoft.com/office/powerpoint/2010/main" val="1122420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ot Schedu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
        <p:nvSpPr>
          <p:cNvPr id="13" name="TextBox 12">
            <a:extLst>
              <a:ext uri="{FF2B5EF4-FFF2-40B4-BE49-F238E27FC236}">
                <a16:creationId xmlns:a16="http://schemas.microsoft.com/office/drawing/2014/main" id="{28712C27-EB0C-47A7-814D-A4DC96EBB12E}"/>
              </a:ext>
            </a:extLst>
          </p:cNvPr>
          <p:cNvSpPr txBox="1"/>
          <p:nvPr userDrawn="1"/>
        </p:nvSpPr>
        <p:spPr>
          <a:xfrm>
            <a:off x="6848200" y="1224455"/>
            <a:ext cx="2267856" cy="307777"/>
          </a:xfrm>
          <a:prstGeom prst="rect">
            <a:avLst/>
          </a:prstGeom>
          <a:noFill/>
        </p:spPr>
        <p:txBody>
          <a:bodyPr wrap="square" rtlCol="0">
            <a:spAutoFit/>
          </a:bodyPr>
          <a:lstStyle/>
          <a:p>
            <a:pPr algn="ctr"/>
            <a:r>
              <a:rPr lang="en-US" sz="1400" u="sng"/>
              <a:t>Unscheduled Backlog</a:t>
            </a:r>
          </a:p>
        </p:txBody>
      </p:sp>
      <p:sp>
        <p:nvSpPr>
          <p:cNvPr id="14" name="Title 4">
            <a:extLst>
              <a:ext uri="{FF2B5EF4-FFF2-40B4-BE49-F238E27FC236}">
                <a16:creationId xmlns:a16="http://schemas.microsoft.com/office/drawing/2014/main" id="{4AD8CC4F-E981-4D53-9DFF-F0EE10CAA09C}"/>
              </a:ext>
            </a:extLst>
          </p:cNvPr>
          <p:cNvSpPr>
            <a:spLocks noGrp="1"/>
          </p:cNvSpPr>
          <p:nvPr>
            <p:ph type="title"/>
          </p:nvPr>
        </p:nvSpPr>
        <p:spPr>
          <a:xfrm>
            <a:off x="202191" y="242092"/>
            <a:ext cx="8458200" cy="914400"/>
          </a:xfrm>
        </p:spPr>
        <p:txBody>
          <a:bodyPr>
            <a:normAutofit fontScale="90000"/>
          </a:bodyPr>
          <a:lstStyle/>
          <a:p>
            <a:r>
              <a:rPr lang="en-US"/>
              <a:t>Business Unit</a:t>
            </a:r>
            <a:br>
              <a:rPr lang="en-US"/>
            </a:br>
            <a:r>
              <a:rPr lang="en-US" sz="2200">
                <a:solidFill>
                  <a:schemeClr val="accent2"/>
                </a:solidFill>
              </a:rPr>
              <a:t>Product(s)</a:t>
            </a:r>
            <a:br>
              <a:rPr lang="en-US"/>
            </a:br>
            <a:endParaRPr lang="en-US"/>
          </a:p>
        </p:txBody>
      </p:sp>
      <p:sp>
        <p:nvSpPr>
          <p:cNvPr id="15" name="Rectangle: Rounded Corners 56">
            <a:extLst>
              <a:ext uri="{FF2B5EF4-FFF2-40B4-BE49-F238E27FC236}">
                <a16:creationId xmlns:a16="http://schemas.microsoft.com/office/drawing/2014/main" id="{3555833E-3C70-4F51-A121-40E085FA5443}"/>
              </a:ext>
            </a:extLst>
          </p:cNvPr>
          <p:cNvSpPr/>
          <p:nvPr userDrawn="1"/>
        </p:nvSpPr>
        <p:spPr>
          <a:xfrm>
            <a:off x="5586483" y="210255"/>
            <a:ext cx="822960" cy="51488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Client</a:t>
            </a:r>
          </a:p>
        </p:txBody>
      </p:sp>
      <p:sp>
        <p:nvSpPr>
          <p:cNvPr id="16" name="Rectangle: Rounded Corners 57">
            <a:extLst>
              <a:ext uri="{FF2B5EF4-FFF2-40B4-BE49-F238E27FC236}">
                <a16:creationId xmlns:a16="http://schemas.microsoft.com/office/drawing/2014/main" id="{7574D945-271C-4DDA-A632-A29B9D4FA9F3}"/>
              </a:ext>
            </a:extLst>
          </p:cNvPr>
          <p:cNvSpPr/>
          <p:nvPr userDrawn="1"/>
        </p:nvSpPr>
        <p:spPr>
          <a:xfrm>
            <a:off x="6436720" y="210255"/>
            <a:ext cx="822960" cy="514882"/>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Roadmap</a:t>
            </a:r>
          </a:p>
        </p:txBody>
      </p:sp>
      <p:sp>
        <p:nvSpPr>
          <p:cNvPr id="17" name="Rectangle: Rounded Corners 58">
            <a:extLst>
              <a:ext uri="{FF2B5EF4-FFF2-40B4-BE49-F238E27FC236}">
                <a16:creationId xmlns:a16="http://schemas.microsoft.com/office/drawing/2014/main" id="{B54ADE73-F454-4C3A-84C1-8635E7C2AF73}"/>
              </a:ext>
            </a:extLst>
          </p:cNvPr>
          <p:cNvSpPr/>
          <p:nvPr userDrawn="1"/>
        </p:nvSpPr>
        <p:spPr>
          <a:xfrm>
            <a:off x="7286957" y="210255"/>
            <a:ext cx="886040" cy="514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Regulatory</a:t>
            </a:r>
          </a:p>
          <a:p>
            <a:pPr algn="ctr"/>
            <a:r>
              <a:rPr lang="en-US" sz="1000"/>
              <a:t>+ HITRUST </a:t>
            </a:r>
          </a:p>
        </p:txBody>
      </p:sp>
      <p:sp>
        <p:nvSpPr>
          <p:cNvPr id="18" name="Rectangle: Rounded Corners 60">
            <a:extLst>
              <a:ext uri="{FF2B5EF4-FFF2-40B4-BE49-F238E27FC236}">
                <a16:creationId xmlns:a16="http://schemas.microsoft.com/office/drawing/2014/main" id="{9A06F1FD-E1A6-40DB-9F05-458B9049A43D}"/>
              </a:ext>
            </a:extLst>
          </p:cNvPr>
          <p:cNvSpPr/>
          <p:nvPr userDrawn="1"/>
        </p:nvSpPr>
        <p:spPr>
          <a:xfrm>
            <a:off x="8200275" y="210255"/>
            <a:ext cx="822960" cy="51488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M&amp;S + Reliability</a:t>
            </a:r>
          </a:p>
        </p:txBody>
      </p:sp>
      <p:grpSp>
        <p:nvGrpSpPr>
          <p:cNvPr id="38" name="Group 37">
            <a:extLst>
              <a:ext uri="{FF2B5EF4-FFF2-40B4-BE49-F238E27FC236}">
                <a16:creationId xmlns:a16="http://schemas.microsoft.com/office/drawing/2014/main" id="{F5CF2FD4-1DBD-4866-94FC-BF174F474EDD}"/>
              </a:ext>
            </a:extLst>
          </p:cNvPr>
          <p:cNvGrpSpPr/>
          <p:nvPr/>
        </p:nvGrpSpPr>
        <p:grpSpPr>
          <a:xfrm>
            <a:off x="222270" y="6072570"/>
            <a:ext cx="531285" cy="246248"/>
            <a:chOff x="7951898" y="3769387"/>
            <a:chExt cx="482314" cy="246248"/>
          </a:xfrm>
        </p:grpSpPr>
        <p:sp>
          <p:nvSpPr>
            <p:cNvPr id="50" name="OTLSHAPE_TB_00000000000000000000000000000000_TodayMarkerShape">
              <a:extLst>
                <a:ext uri="{FF2B5EF4-FFF2-40B4-BE49-F238E27FC236}">
                  <a16:creationId xmlns:a16="http://schemas.microsoft.com/office/drawing/2014/main" id="{62CA751F-80B6-47A2-A3A2-1A4D3A22F38C}"/>
                </a:ext>
              </a:extLst>
            </p:cNvPr>
            <p:cNvSpPr/>
            <p:nvPr/>
          </p:nvSpPr>
          <p:spPr>
            <a:xfrm>
              <a:off x="8118935" y="3769387"/>
              <a:ext cx="92988" cy="84667"/>
            </a:xfrm>
            <a:prstGeom prst="triangle">
              <a:avLst/>
            </a:prstGeom>
            <a:solidFill>
              <a:srgbClr val="FF0000"/>
            </a:solidFill>
            <a:ln>
              <a:noFill/>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51" name="OTLSHAPE_TB_00000000000000000000000000000000_TodayMarkerText">
              <a:extLst>
                <a:ext uri="{FF2B5EF4-FFF2-40B4-BE49-F238E27FC236}">
                  <a16:creationId xmlns:a16="http://schemas.microsoft.com/office/drawing/2014/main" id="{2C973B32-EF31-4356-BA1B-FEBC2769C6FB}"/>
                </a:ext>
              </a:extLst>
            </p:cNvPr>
            <p:cNvSpPr txBox="1"/>
            <p:nvPr/>
          </p:nvSpPr>
          <p:spPr>
            <a:xfrm>
              <a:off x="7951898" y="3877136"/>
              <a:ext cx="482314" cy="138499"/>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spc="-22">
                  <a:solidFill>
                    <a:schemeClr val="dk1"/>
                  </a:solidFill>
                  <a:latin typeface="Arial" panose="020B0604020202020204" pitchFamily="34" charset="0"/>
                </a:rPr>
                <a:t>Today</a:t>
              </a:r>
            </a:p>
          </p:txBody>
        </p:sp>
      </p:grpSp>
      <p:grpSp>
        <p:nvGrpSpPr>
          <p:cNvPr id="39" name="Group 38">
            <a:extLst>
              <a:ext uri="{FF2B5EF4-FFF2-40B4-BE49-F238E27FC236}">
                <a16:creationId xmlns:a16="http://schemas.microsoft.com/office/drawing/2014/main" id="{0A743AE4-4D30-44F1-A26E-A09E7C12B3C4}"/>
              </a:ext>
            </a:extLst>
          </p:cNvPr>
          <p:cNvGrpSpPr/>
          <p:nvPr userDrawn="1"/>
        </p:nvGrpSpPr>
        <p:grpSpPr>
          <a:xfrm>
            <a:off x="268147" y="5799967"/>
            <a:ext cx="6810417" cy="464977"/>
            <a:chOff x="55204" y="4141955"/>
            <a:chExt cx="6810417" cy="464977"/>
          </a:xfrm>
        </p:grpSpPr>
        <p:sp>
          <p:nvSpPr>
            <p:cNvPr id="41" name="OTLSHAPE_TB_00000000000000000000000000000000_TimescaleInterval3">
              <a:extLst>
                <a:ext uri="{FF2B5EF4-FFF2-40B4-BE49-F238E27FC236}">
                  <a16:creationId xmlns:a16="http://schemas.microsoft.com/office/drawing/2014/main" id="{C633512B-7F7D-46B0-8E42-3449186AA319}"/>
                </a:ext>
              </a:extLst>
            </p:cNvPr>
            <p:cNvSpPr txBox="1"/>
            <p:nvPr>
              <p:custDataLst>
                <p:tags r:id="rId2"/>
              </p:custDataLst>
            </p:nvPr>
          </p:nvSpPr>
          <p:spPr>
            <a:xfrm>
              <a:off x="6621022" y="4243496"/>
              <a:ext cx="244599" cy="143547"/>
            </a:xfrm>
            <a:prstGeom prst="rect">
              <a:avLst/>
            </a:prstGeom>
            <a:noFill/>
          </p:spPr>
          <p:txBody>
            <a:bodyPr vert="horz" wrap="none" lIns="0" tIns="0" rIns="0" bIns="0" rtlCol="0" anchor="ctr" anchorCtr="0">
              <a:noAutofit/>
            </a:bodyPr>
            <a:lstStyle/>
            <a:p>
              <a:r>
                <a:rPr lang="en-US" sz="1000" spc="-18">
                  <a:solidFill>
                    <a:schemeClr val="lt1"/>
                  </a:solidFill>
                  <a:latin typeface="Calibri" panose="020F0502020204030204" pitchFamily="34" charset="0"/>
                </a:rPr>
                <a:t>June 5</a:t>
              </a:r>
            </a:p>
          </p:txBody>
        </p:sp>
        <p:sp>
          <p:nvSpPr>
            <p:cNvPr id="42" name="OTLSHAPE_TB_00000000000000000000000000000000_ScaleContainer">
              <a:extLst>
                <a:ext uri="{FF2B5EF4-FFF2-40B4-BE49-F238E27FC236}">
                  <a16:creationId xmlns:a16="http://schemas.microsoft.com/office/drawing/2014/main" id="{2C7C0868-F56D-44EB-8722-22D09D283E56}"/>
                </a:ext>
              </a:extLst>
            </p:cNvPr>
            <p:cNvSpPr/>
            <p:nvPr>
              <p:custDataLst>
                <p:tags r:id="rId3"/>
              </p:custDataLst>
            </p:nvPr>
          </p:nvSpPr>
          <p:spPr>
            <a:xfrm>
              <a:off x="55204" y="4141955"/>
              <a:ext cx="6676685" cy="181627"/>
            </a:xfrm>
            <a:prstGeom prst="roundRect">
              <a:avLst/>
            </a:prstGeom>
            <a:gradFill flip="none" rotWithShape="1">
              <a:gsLst>
                <a:gs pos="0">
                  <a:srgbClr val="2F3699"/>
                </a:gs>
                <a:gs pos="100000">
                  <a:srgbClr val="272D7F"/>
                </a:gs>
              </a:gsLst>
              <a:lin ang="5400000" scaled="1"/>
              <a:tileRect/>
            </a:gra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3" name="OTLSHAPE_TB_00000000000000000000000000000000_TimescaleInterval1">
              <a:extLst>
                <a:ext uri="{FF2B5EF4-FFF2-40B4-BE49-F238E27FC236}">
                  <a16:creationId xmlns:a16="http://schemas.microsoft.com/office/drawing/2014/main" id="{F62AAFBD-C01A-468C-A660-573B5A896967}"/>
                </a:ext>
              </a:extLst>
            </p:cNvPr>
            <p:cNvSpPr txBox="1"/>
            <p:nvPr>
              <p:custDataLst>
                <p:tags r:id="rId4"/>
              </p:custDataLst>
            </p:nvPr>
          </p:nvSpPr>
          <p:spPr>
            <a:xfrm>
              <a:off x="232177" y="4149932"/>
              <a:ext cx="257472" cy="143547"/>
            </a:xfrm>
            <a:prstGeom prst="rect">
              <a:avLst/>
            </a:prstGeom>
            <a:noFill/>
          </p:spPr>
          <p:txBody>
            <a:bodyPr vert="horz" wrap="none" lIns="0" tIns="0" rIns="0" bIns="0" rtlCol="0" anchor="ctr" anchorCtr="0">
              <a:noAutofit/>
            </a:bodyPr>
            <a:lstStyle/>
            <a:p>
              <a:endParaRPr lang="en-US" sz="1000" spc="-22">
                <a:solidFill>
                  <a:schemeClr val="lt1"/>
                </a:solidFill>
                <a:latin typeface="Calibri" panose="020F0502020204030204" pitchFamily="34" charset="0"/>
              </a:endParaRPr>
            </a:p>
          </p:txBody>
        </p:sp>
        <p:sp>
          <p:nvSpPr>
            <p:cNvPr id="44" name="OTLSHAPE_TB_00000000000000000000000000000000_TimescaleInterval2">
              <a:extLst>
                <a:ext uri="{FF2B5EF4-FFF2-40B4-BE49-F238E27FC236}">
                  <a16:creationId xmlns:a16="http://schemas.microsoft.com/office/drawing/2014/main" id="{47EFEF98-E4A6-46FE-A0D1-3D396D9DF153}"/>
                </a:ext>
              </a:extLst>
            </p:cNvPr>
            <p:cNvSpPr txBox="1"/>
            <p:nvPr>
              <p:custDataLst>
                <p:tags r:id="rId5"/>
              </p:custDataLst>
            </p:nvPr>
          </p:nvSpPr>
          <p:spPr>
            <a:xfrm>
              <a:off x="2245494"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Apr 10</a:t>
              </a:r>
            </a:p>
          </p:txBody>
        </p:sp>
        <p:sp>
          <p:nvSpPr>
            <p:cNvPr id="46" name="OTLSHAPE_TB_00000000000000000000000000000000_TimescaleInterval2">
              <a:extLst>
                <a:ext uri="{FF2B5EF4-FFF2-40B4-BE49-F238E27FC236}">
                  <a16:creationId xmlns:a16="http://schemas.microsoft.com/office/drawing/2014/main" id="{8195D985-5886-4DF2-A39C-9CBF8C22D6E2}"/>
                </a:ext>
              </a:extLst>
            </p:cNvPr>
            <p:cNvSpPr txBox="1"/>
            <p:nvPr>
              <p:custDataLst>
                <p:tags r:id="rId6"/>
              </p:custDataLst>
            </p:nvPr>
          </p:nvSpPr>
          <p:spPr>
            <a:xfrm>
              <a:off x="4557701"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May 22</a:t>
              </a:r>
            </a:p>
          </p:txBody>
        </p:sp>
        <p:sp>
          <p:nvSpPr>
            <p:cNvPr id="47" name="OTLSHAPE_TB_00000000000000000000000000000000_TimescaleInterval2">
              <a:extLst>
                <a:ext uri="{FF2B5EF4-FFF2-40B4-BE49-F238E27FC236}">
                  <a16:creationId xmlns:a16="http://schemas.microsoft.com/office/drawing/2014/main" id="{9CFAC16C-91B0-43A3-9449-DBAF3798F07C}"/>
                </a:ext>
              </a:extLst>
            </p:cNvPr>
            <p:cNvSpPr txBox="1"/>
            <p:nvPr>
              <p:custDataLst>
                <p:tags r:id="rId7"/>
              </p:custDataLst>
            </p:nvPr>
          </p:nvSpPr>
          <p:spPr>
            <a:xfrm>
              <a:off x="6391338" y="4159936"/>
              <a:ext cx="309804" cy="133543"/>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Jul 2</a:t>
              </a:r>
            </a:p>
          </p:txBody>
        </p:sp>
        <p:sp>
          <p:nvSpPr>
            <p:cNvPr id="48" name="OTLSHAPE_TB_00000000000000000000000000000000_TimescaleInterval2">
              <a:extLst>
                <a:ext uri="{FF2B5EF4-FFF2-40B4-BE49-F238E27FC236}">
                  <a16:creationId xmlns:a16="http://schemas.microsoft.com/office/drawing/2014/main" id="{3DCB3853-7660-446D-83EC-80545F3FF2BC}"/>
                </a:ext>
              </a:extLst>
            </p:cNvPr>
            <p:cNvSpPr txBox="1"/>
            <p:nvPr>
              <p:custDataLst>
                <p:tags r:id="rId8"/>
              </p:custDataLst>
            </p:nvPr>
          </p:nvSpPr>
          <p:spPr>
            <a:xfrm>
              <a:off x="143244"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Feb 27</a:t>
              </a:r>
            </a:p>
          </p:txBody>
        </p:sp>
        <p:sp>
          <p:nvSpPr>
            <p:cNvPr id="49" name="OTLSHAPE_TB_00000000000000000000000000000000_TodayMarkerText">
              <a:extLst>
                <a:ext uri="{FF2B5EF4-FFF2-40B4-BE49-F238E27FC236}">
                  <a16:creationId xmlns:a16="http://schemas.microsoft.com/office/drawing/2014/main" id="{B975B605-D6E1-40A6-A480-9FFDCC5CF29A}"/>
                </a:ext>
              </a:extLst>
            </p:cNvPr>
            <p:cNvSpPr txBox="1"/>
            <p:nvPr/>
          </p:nvSpPr>
          <p:spPr>
            <a:xfrm>
              <a:off x="2628277" y="4468433"/>
              <a:ext cx="531285" cy="138499"/>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spc="-22">
                <a:solidFill>
                  <a:schemeClr val="dk1"/>
                </a:solidFill>
                <a:latin typeface="Arial" panose="020B0604020202020204" pitchFamily="34" charset="0"/>
              </a:endParaRPr>
            </a:p>
          </p:txBody>
        </p:sp>
      </p:grpSp>
      <p:sp>
        <p:nvSpPr>
          <p:cNvPr id="40" name="OTLSHAPE_TB_00000000000000000000000000000000_ScaleMarking2">
            <a:extLst>
              <a:ext uri="{FF2B5EF4-FFF2-40B4-BE49-F238E27FC236}">
                <a16:creationId xmlns:a16="http://schemas.microsoft.com/office/drawing/2014/main" id="{A8AD39CF-485D-4EBA-A86A-22FFB3CBA199}"/>
              </a:ext>
            </a:extLst>
          </p:cNvPr>
          <p:cNvSpPr txBox="1"/>
          <p:nvPr userDrawn="1">
            <p:custDataLst>
              <p:tags r:id="rId1"/>
            </p:custDataLst>
          </p:nvPr>
        </p:nvSpPr>
        <p:spPr>
          <a:xfrm>
            <a:off x="279642" y="5628757"/>
            <a:ext cx="330956" cy="150212"/>
          </a:xfrm>
          <a:prstGeom prst="rect">
            <a:avLst/>
          </a:prstGeom>
          <a:noFill/>
        </p:spPr>
        <p:txBody>
          <a:bodyPr vert="horz" wrap="none" lIns="0" tIns="0" rIns="0" bIns="0" rtlCol="0" anchor="ctr" anchorCtr="0">
            <a:noAutofit/>
          </a:bodyPr>
          <a:lstStyle/>
          <a:p>
            <a:r>
              <a:rPr lang="en-US" sz="1000" spc="-20">
                <a:solidFill>
                  <a:srgbClr val="2F3699"/>
                </a:solidFill>
                <a:latin typeface="Calibri" panose="020F0502020204030204" pitchFamily="34" charset="0"/>
              </a:rPr>
              <a:t>2019</a:t>
            </a:r>
          </a:p>
        </p:txBody>
      </p:sp>
      <p:grpSp>
        <p:nvGrpSpPr>
          <p:cNvPr id="52" name="Group 51">
            <a:extLst>
              <a:ext uri="{FF2B5EF4-FFF2-40B4-BE49-F238E27FC236}">
                <a16:creationId xmlns:a16="http://schemas.microsoft.com/office/drawing/2014/main" id="{55F70F41-E4DC-4B45-AD65-1342352A581B}"/>
              </a:ext>
            </a:extLst>
          </p:cNvPr>
          <p:cNvGrpSpPr/>
          <p:nvPr userDrawn="1"/>
        </p:nvGrpSpPr>
        <p:grpSpPr>
          <a:xfrm>
            <a:off x="202191" y="1213001"/>
            <a:ext cx="6675120" cy="274320"/>
            <a:chOff x="168034" y="1192696"/>
            <a:chExt cx="6675120" cy="274320"/>
          </a:xfrm>
          <a:solidFill>
            <a:schemeClr val="bg1"/>
          </a:solidFill>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4CF79AD6-B0DD-4FFB-8466-B1017B34341D}"/>
                </a:ext>
              </a:extLst>
            </p:cNvPr>
            <p:cNvSpPr/>
            <p:nvPr/>
          </p:nvSpPr>
          <p:spPr>
            <a:xfrm>
              <a:off x="2362594" y="1192696"/>
              <a:ext cx="219456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12 </a:t>
              </a:r>
              <a:r>
                <a:rPr lang="en-US" sz="1000"/>
                <a:t>(6 wks)</a:t>
              </a:r>
              <a:endParaRPr lang="en-US" sz="1100"/>
            </a:p>
          </p:txBody>
        </p:sp>
        <p:sp>
          <p:nvSpPr>
            <p:cNvPr id="54" name="Rectangle 53">
              <a:extLst>
                <a:ext uri="{FF2B5EF4-FFF2-40B4-BE49-F238E27FC236}">
                  <a16:creationId xmlns:a16="http://schemas.microsoft.com/office/drawing/2014/main" id="{8BF7CEB9-4264-4205-AC38-CE7ACCB0FB88}"/>
                </a:ext>
              </a:extLst>
            </p:cNvPr>
            <p:cNvSpPr/>
            <p:nvPr/>
          </p:nvSpPr>
          <p:spPr>
            <a:xfrm>
              <a:off x="168034" y="1192696"/>
              <a:ext cx="219456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11 </a:t>
              </a:r>
              <a:r>
                <a:rPr lang="en-US" sz="1050"/>
                <a:t>(</a:t>
              </a:r>
              <a:r>
                <a:rPr lang="en-US" sz="1000"/>
                <a:t>6 wks</a:t>
              </a:r>
              <a:r>
                <a:rPr lang="en-US" sz="1050"/>
                <a:t>)</a:t>
              </a:r>
              <a:endParaRPr lang="en-US" sz="1200"/>
            </a:p>
          </p:txBody>
        </p:sp>
        <p:sp>
          <p:nvSpPr>
            <p:cNvPr id="55" name="Rectangle 54">
              <a:extLst>
                <a:ext uri="{FF2B5EF4-FFF2-40B4-BE49-F238E27FC236}">
                  <a16:creationId xmlns:a16="http://schemas.microsoft.com/office/drawing/2014/main" id="{98C9FB55-2B8F-4052-930A-BBBF2FA70747}"/>
                </a:ext>
              </a:extLst>
            </p:cNvPr>
            <p:cNvSpPr/>
            <p:nvPr/>
          </p:nvSpPr>
          <p:spPr>
            <a:xfrm>
              <a:off x="4557154" y="1192696"/>
              <a:ext cx="228600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13 </a:t>
              </a:r>
              <a:r>
                <a:rPr lang="en-US" sz="1000"/>
                <a:t>(6 wks)</a:t>
              </a:r>
              <a:endParaRPr lang="en-US" sz="1100"/>
            </a:p>
          </p:txBody>
        </p:sp>
      </p:grpSp>
    </p:spTree>
    <p:extLst>
      <p:ext uri="{BB962C8B-B14F-4D97-AF65-F5344CB8AC3E}">
        <p14:creationId xmlns:p14="http://schemas.microsoft.com/office/powerpoint/2010/main" val="3468874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ot Schedul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
        <p:nvSpPr>
          <p:cNvPr id="13" name="TextBox 12">
            <a:extLst>
              <a:ext uri="{FF2B5EF4-FFF2-40B4-BE49-F238E27FC236}">
                <a16:creationId xmlns:a16="http://schemas.microsoft.com/office/drawing/2014/main" id="{28712C27-EB0C-47A7-814D-A4DC96EBB12E}"/>
              </a:ext>
            </a:extLst>
          </p:cNvPr>
          <p:cNvSpPr txBox="1"/>
          <p:nvPr userDrawn="1"/>
        </p:nvSpPr>
        <p:spPr>
          <a:xfrm>
            <a:off x="6848200" y="1224455"/>
            <a:ext cx="2267856" cy="307777"/>
          </a:xfrm>
          <a:prstGeom prst="rect">
            <a:avLst/>
          </a:prstGeom>
          <a:noFill/>
        </p:spPr>
        <p:txBody>
          <a:bodyPr wrap="square" rtlCol="0">
            <a:spAutoFit/>
          </a:bodyPr>
          <a:lstStyle/>
          <a:p>
            <a:pPr algn="ctr"/>
            <a:r>
              <a:rPr lang="en-US" sz="1400" u="sng"/>
              <a:t>Unscheduled Backlog</a:t>
            </a:r>
          </a:p>
        </p:txBody>
      </p:sp>
      <p:sp>
        <p:nvSpPr>
          <p:cNvPr id="14" name="Title 4">
            <a:extLst>
              <a:ext uri="{FF2B5EF4-FFF2-40B4-BE49-F238E27FC236}">
                <a16:creationId xmlns:a16="http://schemas.microsoft.com/office/drawing/2014/main" id="{4AD8CC4F-E981-4D53-9DFF-F0EE10CAA09C}"/>
              </a:ext>
            </a:extLst>
          </p:cNvPr>
          <p:cNvSpPr>
            <a:spLocks noGrp="1"/>
          </p:cNvSpPr>
          <p:nvPr>
            <p:ph type="title"/>
          </p:nvPr>
        </p:nvSpPr>
        <p:spPr>
          <a:xfrm>
            <a:off x="202191" y="242092"/>
            <a:ext cx="8458200" cy="914400"/>
          </a:xfrm>
        </p:spPr>
        <p:txBody>
          <a:bodyPr>
            <a:normAutofit fontScale="90000"/>
          </a:bodyPr>
          <a:lstStyle/>
          <a:p>
            <a:r>
              <a:rPr lang="en-US"/>
              <a:t>Business Unit</a:t>
            </a:r>
            <a:br>
              <a:rPr lang="en-US"/>
            </a:br>
            <a:r>
              <a:rPr lang="en-US" sz="2200">
                <a:solidFill>
                  <a:schemeClr val="accent2"/>
                </a:solidFill>
              </a:rPr>
              <a:t>Product(s)</a:t>
            </a:r>
            <a:br>
              <a:rPr lang="en-US"/>
            </a:br>
            <a:endParaRPr lang="en-US"/>
          </a:p>
        </p:txBody>
      </p:sp>
      <p:sp>
        <p:nvSpPr>
          <p:cNvPr id="15" name="Rectangle: Rounded Corners 56">
            <a:extLst>
              <a:ext uri="{FF2B5EF4-FFF2-40B4-BE49-F238E27FC236}">
                <a16:creationId xmlns:a16="http://schemas.microsoft.com/office/drawing/2014/main" id="{3555833E-3C70-4F51-A121-40E085FA5443}"/>
              </a:ext>
            </a:extLst>
          </p:cNvPr>
          <p:cNvSpPr/>
          <p:nvPr userDrawn="1"/>
        </p:nvSpPr>
        <p:spPr>
          <a:xfrm>
            <a:off x="5586483" y="210255"/>
            <a:ext cx="822960" cy="514882"/>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Client</a:t>
            </a:r>
          </a:p>
        </p:txBody>
      </p:sp>
      <p:sp>
        <p:nvSpPr>
          <p:cNvPr id="16" name="Rectangle: Rounded Corners 57">
            <a:extLst>
              <a:ext uri="{FF2B5EF4-FFF2-40B4-BE49-F238E27FC236}">
                <a16:creationId xmlns:a16="http://schemas.microsoft.com/office/drawing/2014/main" id="{7574D945-271C-4DDA-A632-A29B9D4FA9F3}"/>
              </a:ext>
            </a:extLst>
          </p:cNvPr>
          <p:cNvSpPr/>
          <p:nvPr userDrawn="1"/>
        </p:nvSpPr>
        <p:spPr>
          <a:xfrm>
            <a:off x="6436720" y="210255"/>
            <a:ext cx="822960" cy="514882"/>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Roadmap</a:t>
            </a:r>
          </a:p>
        </p:txBody>
      </p:sp>
      <p:sp>
        <p:nvSpPr>
          <p:cNvPr id="17" name="Rectangle: Rounded Corners 58">
            <a:extLst>
              <a:ext uri="{FF2B5EF4-FFF2-40B4-BE49-F238E27FC236}">
                <a16:creationId xmlns:a16="http://schemas.microsoft.com/office/drawing/2014/main" id="{B54ADE73-F454-4C3A-84C1-8635E7C2AF73}"/>
              </a:ext>
            </a:extLst>
          </p:cNvPr>
          <p:cNvSpPr/>
          <p:nvPr userDrawn="1"/>
        </p:nvSpPr>
        <p:spPr>
          <a:xfrm>
            <a:off x="7286957" y="210255"/>
            <a:ext cx="886040" cy="51488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Regulatory</a:t>
            </a:r>
          </a:p>
          <a:p>
            <a:pPr algn="ctr"/>
            <a:r>
              <a:rPr lang="en-US" sz="1000"/>
              <a:t>+ HITRUST </a:t>
            </a:r>
          </a:p>
        </p:txBody>
      </p:sp>
      <p:sp>
        <p:nvSpPr>
          <p:cNvPr id="18" name="Rectangle: Rounded Corners 60">
            <a:extLst>
              <a:ext uri="{FF2B5EF4-FFF2-40B4-BE49-F238E27FC236}">
                <a16:creationId xmlns:a16="http://schemas.microsoft.com/office/drawing/2014/main" id="{9A06F1FD-E1A6-40DB-9F05-458B9049A43D}"/>
              </a:ext>
            </a:extLst>
          </p:cNvPr>
          <p:cNvSpPr/>
          <p:nvPr userDrawn="1"/>
        </p:nvSpPr>
        <p:spPr>
          <a:xfrm>
            <a:off x="8200275" y="210255"/>
            <a:ext cx="822960" cy="51488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M&amp;S + Reliability</a:t>
            </a:r>
          </a:p>
        </p:txBody>
      </p:sp>
      <p:grpSp>
        <p:nvGrpSpPr>
          <p:cNvPr id="38" name="Group 37">
            <a:extLst>
              <a:ext uri="{FF2B5EF4-FFF2-40B4-BE49-F238E27FC236}">
                <a16:creationId xmlns:a16="http://schemas.microsoft.com/office/drawing/2014/main" id="{F5CF2FD4-1DBD-4866-94FC-BF174F474EDD}"/>
              </a:ext>
            </a:extLst>
          </p:cNvPr>
          <p:cNvGrpSpPr/>
          <p:nvPr/>
        </p:nvGrpSpPr>
        <p:grpSpPr>
          <a:xfrm>
            <a:off x="1033828" y="6072570"/>
            <a:ext cx="531285" cy="246248"/>
            <a:chOff x="7951898" y="3769387"/>
            <a:chExt cx="482314" cy="246248"/>
          </a:xfrm>
        </p:grpSpPr>
        <p:sp>
          <p:nvSpPr>
            <p:cNvPr id="50" name="OTLSHAPE_TB_00000000000000000000000000000000_TodayMarkerShape">
              <a:extLst>
                <a:ext uri="{FF2B5EF4-FFF2-40B4-BE49-F238E27FC236}">
                  <a16:creationId xmlns:a16="http://schemas.microsoft.com/office/drawing/2014/main" id="{62CA751F-80B6-47A2-A3A2-1A4D3A22F38C}"/>
                </a:ext>
              </a:extLst>
            </p:cNvPr>
            <p:cNvSpPr/>
            <p:nvPr/>
          </p:nvSpPr>
          <p:spPr>
            <a:xfrm>
              <a:off x="8118935" y="3769387"/>
              <a:ext cx="92988" cy="84667"/>
            </a:xfrm>
            <a:prstGeom prst="triangle">
              <a:avLst/>
            </a:prstGeom>
            <a:solidFill>
              <a:srgbClr val="FF0000"/>
            </a:solidFill>
            <a:ln>
              <a:noFill/>
            </a:ln>
            <a:effectLst>
              <a:outerShdw>
                <a:scrgbClr r="0" g="0" b="0">
                  <a:alpha val="50000"/>
                </a:scrgbClr>
              </a:outerShdw>
            </a:effectLst>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51" name="OTLSHAPE_TB_00000000000000000000000000000000_TodayMarkerText">
              <a:extLst>
                <a:ext uri="{FF2B5EF4-FFF2-40B4-BE49-F238E27FC236}">
                  <a16:creationId xmlns:a16="http://schemas.microsoft.com/office/drawing/2014/main" id="{2C973B32-EF31-4356-BA1B-FEBC2769C6FB}"/>
                </a:ext>
              </a:extLst>
            </p:cNvPr>
            <p:cNvSpPr txBox="1"/>
            <p:nvPr/>
          </p:nvSpPr>
          <p:spPr>
            <a:xfrm>
              <a:off x="7951898" y="3877136"/>
              <a:ext cx="482314" cy="138499"/>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spc="-22">
                  <a:solidFill>
                    <a:schemeClr val="dk1"/>
                  </a:solidFill>
                  <a:latin typeface="Arial" panose="020B0604020202020204" pitchFamily="34" charset="0"/>
                </a:rPr>
                <a:t>Today</a:t>
              </a:r>
            </a:p>
          </p:txBody>
        </p:sp>
      </p:grpSp>
      <p:grpSp>
        <p:nvGrpSpPr>
          <p:cNvPr id="39" name="Group 38">
            <a:extLst>
              <a:ext uri="{FF2B5EF4-FFF2-40B4-BE49-F238E27FC236}">
                <a16:creationId xmlns:a16="http://schemas.microsoft.com/office/drawing/2014/main" id="{0A743AE4-4D30-44F1-A26E-A09E7C12B3C4}"/>
              </a:ext>
            </a:extLst>
          </p:cNvPr>
          <p:cNvGrpSpPr/>
          <p:nvPr userDrawn="1"/>
        </p:nvGrpSpPr>
        <p:grpSpPr>
          <a:xfrm>
            <a:off x="268147" y="5799967"/>
            <a:ext cx="6810417" cy="464977"/>
            <a:chOff x="55204" y="4141955"/>
            <a:chExt cx="6810417" cy="464977"/>
          </a:xfrm>
        </p:grpSpPr>
        <p:sp>
          <p:nvSpPr>
            <p:cNvPr id="41" name="OTLSHAPE_TB_00000000000000000000000000000000_TimescaleInterval3">
              <a:extLst>
                <a:ext uri="{FF2B5EF4-FFF2-40B4-BE49-F238E27FC236}">
                  <a16:creationId xmlns:a16="http://schemas.microsoft.com/office/drawing/2014/main" id="{C633512B-7F7D-46B0-8E42-3449186AA319}"/>
                </a:ext>
              </a:extLst>
            </p:cNvPr>
            <p:cNvSpPr txBox="1"/>
            <p:nvPr>
              <p:custDataLst>
                <p:tags r:id="rId2"/>
              </p:custDataLst>
            </p:nvPr>
          </p:nvSpPr>
          <p:spPr>
            <a:xfrm>
              <a:off x="6621022" y="4243496"/>
              <a:ext cx="244599" cy="143547"/>
            </a:xfrm>
            <a:prstGeom prst="rect">
              <a:avLst/>
            </a:prstGeom>
            <a:noFill/>
          </p:spPr>
          <p:txBody>
            <a:bodyPr vert="horz" wrap="none" lIns="0" tIns="0" rIns="0" bIns="0" rtlCol="0" anchor="ctr" anchorCtr="0">
              <a:noAutofit/>
            </a:bodyPr>
            <a:lstStyle/>
            <a:p>
              <a:r>
                <a:rPr lang="en-US" sz="1000" spc="-18">
                  <a:solidFill>
                    <a:schemeClr val="lt1"/>
                  </a:solidFill>
                  <a:latin typeface="Calibri" panose="020F0502020204030204" pitchFamily="34" charset="0"/>
                </a:rPr>
                <a:t>June 5</a:t>
              </a:r>
            </a:p>
          </p:txBody>
        </p:sp>
        <p:sp>
          <p:nvSpPr>
            <p:cNvPr id="42" name="OTLSHAPE_TB_00000000000000000000000000000000_ScaleContainer">
              <a:extLst>
                <a:ext uri="{FF2B5EF4-FFF2-40B4-BE49-F238E27FC236}">
                  <a16:creationId xmlns:a16="http://schemas.microsoft.com/office/drawing/2014/main" id="{2C7C0868-F56D-44EB-8722-22D09D283E56}"/>
                </a:ext>
              </a:extLst>
            </p:cNvPr>
            <p:cNvSpPr/>
            <p:nvPr>
              <p:custDataLst>
                <p:tags r:id="rId3"/>
              </p:custDataLst>
            </p:nvPr>
          </p:nvSpPr>
          <p:spPr>
            <a:xfrm>
              <a:off x="55204" y="4141955"/>
              <a:ext cx="6676685" cy="181627"/>
            </a:xfrm>
            <a:prstGeom prst="roundRect">
              <a:avLst/>
            </a:prstGeom>
            <a:gradFill flip="none" rotWithShape="1">
              <a:gsLst>
                <a:gs pos="0">
                  <a:srgbClr val="2F3699"/>
                </a:gs>
                <a:gs pos="100000">
                  <a:srgbClr val="272D7F"/>
                </a:gs>
              </a:gsLst>
              <a:lin ang="5400000" scaled="1"/>
              <a:tileRect/>
            </a:gradFill>
            <a:ln>
              <a:noFill/>
            </a:ln>
            <a:effectLst>
              <a:reflection blurRad="6350" stA="50000" endA="300" endPos="55500" dist="50800" dir="5400000" sy="-100000" algn="bl" rotWithShape="0"/>
            </a:effectLst>
            <a:scene3d>
              <a:camera prst="orthographicFront"/>
              <a:lightRig rig="threePt" dir="t">
                <a:rot lat="0" lon="0" rev="8700000"/>
              </a:lightRig>
            </a:scene3d>
            <a:sp3d>
              <a:bevelT w="1651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3" name="OTLSHAPE_TB_00000000000000000000000000000000_TimescaleInterval1">
              <a:extLst>
                <a:ext uri="{FF2B5EF4-FFF2-40B4-BE49-F238E27FC236}">
                  <a16:creationId xmlns:a16="http://schemas.microsoft.com/office/drawing/2014/main" id="{F62AAFBD-C01A-468C-A660-573B5A896967}"/>
                </a:ext>
              </a:extLst>
            </p:cNvPr>
            <p:cNvSpPr txBox="1"/>
            <p:nvPr>
              <p:custDataLst>
                <p:tags r:id="rId4"/>
              </p:custDataLst>
            </p:nvPr>
          </p:nvSpPr>
          <p:spPr>
            <a:xfrm>
              <a:off x="232177" y="4149932"/>
              <a:ext cx="257472" cy="143547"/>
            </a:xfrm>
            <a:prstGeom prst="rect">
              <a:avLst/>
            </a:prstGeom>
            <a:noFill/>
          </p:spPr>
          <p:txBody>
            <a:bodyPr vert="horz" wrap="none" lIns="0" tIns="0" rIns="0" bIns="0" rtlCol="0" anchor="ctr" anchorCtr="0">
              <a:noAutofit/>
            </a:bodyPr>
            <a:lstStyle/>
            <a:p>
              <a:endParaRPr lang="en-US" sz="1000" spc="-22">
                <a:solidFill>
                  <a:schemeClr val="lt1"/>
                </a:solidFill>
                <a:latin typeface="Calibri" panose="020F0502020204030204" pitchFamily="34" charset="0"/>
              </a:endParaRPr>
            </a:p>
          </p:txBody>
        </p:sp>
        <p:sp>
          <p:nvSpPr>
            <p:cNvPr id="44" name="OTLSHAPE_TB_00000000000000000000000000000000_TimescaleInterval2">
              <a:extLst>
                <a:ext uri="{FF2B5EF4-FFF2-40B4-BE49-F238E27FC236}">
                  <a16:creationId xmlns:a16="http://schemas.microsoft.com/office/drawing/2014/main" id="{47EFEF98-E4A6-46FE-A0D1-3D396D9DF153}"/>
                </a:ext>
              </a:extLst>
            </p:cNvPr>
            <p:cNvSpPr txBox="1"/>
            <p:nvPr>
              <p:custDataLst>
                <p:tags r:id="rId5"/>
              </p:custDataLst>
            </p:nvPr>
          </p:nvSpPr>
          <p:spPr>
            <a:xfrm>
              <a:off x="2245494"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May 22</a:t>
              </a:r>
            </a:p>
          </p:txBody>
        </p:sp>
        <p:sp>
          <p:nvSpPr>
            <p:cNvPr id="46" name="OTLSHAPE_TB_00000000000000000000000000000000_TimescaleInterval2">
              <a:extLst>
                <a:ext uri="{FF2B5EF4-FFF2-40B4-BE49-F238E27FC236}">
                  <a16:creationId xmlns:a16="http://schemas.microsoft.com/office/drawing/2014/main" id="{8195D985-5886-4DF2-A39C-9CBF8C22D6E2}"/>
                </a:ext>
              </a:extLst>
            </p:cNvPr>
            <p:cNvSpPr txBox="1"/>
            <p:nvPr>
              <p:custDataLst>
                <p:tags r:id="rId6"/>
              </p:custDataLst>
            </p:nvPr>
          </p:nvSpPr>
          <p:spPr>
            <a:xfrm>
              <a:off x="4557701"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Jul 3</a:t>
              </a:r>
            </a:p>
          </p:txBody>
        </p:sp>
        <p:sp>
          <p:nvSpPr>
            <p:cNvPr id="47" name="OTLSHAPE_TB_00000000000000000000000000000000_TimescaleInterval2">
              <a:extLst>
                <a:ext uri="{FF2B5EF4-FFF2-40B4-BE49-F238E27FC236}">
                  <a16:creationId xmlns:a16="http://schemas.microsoft.com/office/drawing/2014/main" id="{9CFAC16C-91B0-43A3-9449-DBAF3798F07C}"/>
                </a:ext>
              </a:extLst>
            </p:cNvPr>
            <p:cNvSpPr txBox="1"/>
            <p:nvPr>
              <p:custDataLst>
                <p:tags r:id="rId7"/>
              </p:custDataLst>
            </p:nvPr>
          </p:nvSpPr>
          <p:spPr>
            <a:xfrm>
              <a:off x="6391338" y="4159936"/>
              <a:ext cx="309804" cy="133543"/>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Aug 13</a:t>
              </a:r>
            </a:p>
          </p:txBody>
        </p:sp>
        <p:sp>
          <p:nvSpPr>
            <p:cNvPr id="48" name="OTLSHAPE_TB_00000000000000000000000000000000_TimescaleInterval2">
              <a:extLst>
                <a:ext uri="{FF2B5EF4-FFF2-40B4-BE49-F238E27FC236}">
                  <a16:creationId xmlns:a16="http://schemas.microsoft.com/office/drawing/2014/main" id="{3DCB3853-7660-446D-83EC-80545F3FF2BC}"/>
                </a:ext>
              </a:extLst>
            </p:cNvPr>
            <p:cNvSpPr txBox="1"/>
            <p:nvPr>
              <p:custDataLst>
                <p:tags r:id="rId8"/>
              </p:custDataLst>
            </p:nvPr>
          </p:nvSpPr>
          <p:spPr>
            <a:xfrm>
              <a:off x="143244" y="4149932"/>
              <a:ext cx="220940" cy="143547"/>
            </a:xfrm>
            <a:prstGeom prst="rect">
              <a:avLst/>
            </a:prstGeom>
            <a:noFill/>
          </p:spPr>
          <p:txBody>
            <a:bodyPr vert="horz" wrap="none" lIns="0" tIns="0" rIns="0" bIns="0" rtlCol="0" anchor="ctr" anchorCtr="0">
              <a:noAutofit/>
            </a:bodyPr>
            <a:lstStyle/>
            <a:p>
              <a:r>
                <a:rPr lang="en-US" sz="1000" spc="-20">
                  <a:solidFill>
                    <a:schemeClr val="lt1"/>
                  </a:solidFill>
                  <a:latin typeface="Calibri" panose="020F0502020204030204" pitchFamily="34" charset="0"/>
                </a:rPr>
                <a:t>Apr 10</a:t>
              </a:r>
            </a:p>
          </p:txBody>
        </p:sp>
        <p:sp>
          <p:nvSpPr>
            <p:cNvPr id="49" name="OTLSHAPE_TB_00000000000000000000000000000000_TodayMarkerText">
              <a:extLst>
                <a:ext uri="{FF2B5EF4-FFF2-40B4-BE49-F238E27FC236}">
                  <a16:creationId xmlns:a16="http://schemas.microsoft.com/office/drawing/2014/main" id="{B975B605-D6E1-40A6-A480-9FFDCC5CF29A}"/>
                </a:ext>
              </a:extLst>
            </p:cNvPr>
            <p:cNvSpPr txBox="1"/>
            <p:nvPr/>
          </p:nvSpPr>
          <p:spPr>
            <a:xfrm>
              <a:off x="2628277" y="4468433"/>
              <a:ext cx="531285" cy="138499"/>
            </a:xfrm>
            <a:prstGeom prst="rect">
              <a:avLst/>
            </a:prstGeom>
            <a:noFill/>
          </p:spPr>
          <p:txBody>
            <a:bodyPr vert="horz" wrap="square" lIns="0" tIns="0" rIns="0" bIns="0"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spc="-22">
                <a:solidFill>
                  <a:schemeClr val="dk1"/>
                </a:solidFill>
                <a:latin typeface="Arial" panose="020B0604020202020204" pitchFamily="34" charset="0"/>
              </a:endParaRPr>
            </a:p>
          </p:txBody>
        </p:sp>
      </p:grpSp>
      <p:sp>
        <p:nvSpPr>
          <p:cNvPr id="40" name="OTLSHAPE_TB_00000000000000000000000000000000_ScaleMarking2">
            <a:extLst>
              <a:ext uri="{FF2B5EF4-FFF2-40B4-BE49-F238E27FC236}">
                <a16:creationId xmlns:a16="http://schemas.microsoft.com/office/drawing/2014/main" id="{A8AD39CF-485D-4EBA-A86A-22FFB3CBA199}"/>
              </a:ext>
            </a:extLst>
          </p:cNvPr>
          <p:cNvSpPr txBox="1"/>
          <p:nvPr userDrawn="1">
            <p:custDataLst>
              <p:tags r:id="rId1"/>
            </p:custDataLst>
          </p:nvPr>
        </p:nvSpPr>
        <p:spPr>
          <a:xfrm>
            <a:off x="279642" y="5628757"/>
            <a:ext cx="330956" cy="150212"/>
          </a:xfrm>
          <a:prstGeom prst="rect">
            <a:avLst/>
          </a:prstGeom>
          <a:noFill/>
        </p:spPr>
        <p:txBody>
          <a:bodyPr vert="horz" wrap="none" lIns="0" tIns="0" rIns="0" bIns="0" rtlCol="0" anchor="ctr" anchorCtr="0">
            <a:noAutofit/>
          </a:bodyPr>
          <a:lstStyle/>
          <a:p>
            <a:r>
              <a:rPr lang="en-US" sz="1000" spc="-20">
                <a:solidFill>
                  <a:srgbClr val="2F3699"/>
                </a:solidFill>
                <a:latin typeface="Calibri" panose="020F0502020204030204" pitchFamily="34" charset="0"/>
              </a:rPr>
              <a:t>2019</a:t>
            </a:r>
          </a:p>
        </p:txBody>
      </p:sp>
      <p:grpSp>
        <p:nvGrpSpPr>
          <p:cNvPr id="52" name="Group 51">
            <a:extLst>
              <a:ext uri="{FF2B5EF4-FFF2-40B4-BE49-F238E27FC236}">
                <a16:creationId xmlns:a16="http://schemas.microsoft.com/office/drawing/2014/main" id="{55F70F41-E4DC-4B45-AD65-1342352A581B}"/>
              </a:ext>
            </a:extLst>
          </p:cNvPr>
          <p:cNvGrpSpPr/>
          <p:nvPr userDrawn="1"/>
        </p:nvGrpSpPr>
        <p:grpSpPr>
          <a:xfrm>
            <a:off x="202191" y="1213001"/>
            <a:ext cx="6675120" cy="274320"/>
            <a:chOff x="168034" y="1192696"/>
            <a:chExt cx="6675120" cy="274320"/>
          </a:xfrm>
          <a:solidFill>
            <a:schemeClr val="bg1"/>
          </a:solidFill>
          <a:effectLst>
            <a:outerShdw blurRad="50800" dist="38100" dir="2700000" algn="tl" rotWithShape="0">
              <a:prstClr val="black">
                <a:alpha val="40000"/>
              </a:prstClr>
            </a:outerShdw>
          </a:effectLst>
        </p:grpSpPr>
        <p:sp>
          <p:nvSpPr>
            <p:cNvPr id="53" name="Rectangle 52">
              <a:extLst>
                <a:ext uri="{FF2B5EF4-FFF2-40B4-BE49-F238E27FC236}">
                  <a16:creationId xmlns:a16="http://schemas.microsoft.com/office/drawing/2014/main" id="{4CF79AD6-B0DD-4FFB-8466-B1017B34341D}"/>
                </a:ext>
              </a:extLst>
            </p:cNvPr>
            <p:cNvSpPr/>
            <p:nvPr/>
          </p:nvSpPr>
          <p:spPr>
            <a:xfrm>
              <a:off x="2362594" y="1192696"/>
              <a:ext cx="219456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13 </a:t>
              </a:r>
              <a:r>
                <a:rPr lang="en-US" sz="1000"/>
                <a:t>(6 wks)</a:t>
              </a:r>
              <a:endParaRPr lang="en-US" sz="1100"/>
            </a:p>
          </p:txBody>
        </p:sp>
        <p:sp>
          <p:nvSpPr>
            <p:cNvPr id="54" name="Rectangle 53">
              <a:extLst>
                <a:ext uri="{FF2B5EF4-FFF2-40B4-BE49-F238E27FC236}">
                  <a16:creationId xmlns:a16="http://schemas.microsoft.com/office/drawing/2014/main" id="{8BF7CEB9-4264-4205-AC38-CE7ACCB0FB88}"/>
                </a:ext>
              </a:extLst>
            </p:cNvPr>
            <p:cNvSpPr/>
            <p:nvPr/>
          </p:nvSpPr>
          <p:spPr>
            <a:xfrm>
              <a:off x="168034" y="1192696"/>
              <a:ext cx="219456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12 </a:t>
              </a:r>
              <a:r>
                <a:rPr lang="en-US" sz="1050"/>
                <a:t>(</a:t>
              </a:r>
              <a:r>
                <a:rPr lang="en-US" sz="1000"/>
                <a:t>6 wks</a:t>
              </a:r>
              <a:r>
                <a:rPr lang="en-US" sz="1050"/>
                <a:t>)</a:t>
              </a:r>
              <a:endParaRPr lang="en-US" sz="1200"/>
            </a:p>
          </p:txBody>
        </p:sp>
        <p:sp>
          <p:nvSpPr>
            <p:cNvPr id="55" name="Rectangle 54">
              <a:extLst>
                <a:ext uri="{FF2B5EF4-FFF2-40B4-BE49-F238E27FC236}">
                  <a16:creationId xmlns:a16="http://schemas.microsoft.com/office/drawing/2014/main" id="{98C9FB55-2B8F-4052-930A-BBBF2FA70747}"/>
                </a:ext>
              </a:extLst>
            </p:cNvPr>
            <p:cNvSpPr/>
            <p:nvPr/>
          </p:nvSpPr>
          <p:spPr>
            <a:xfrm>
              <a:off x="4557154" y="1192696"/>
              <a:ext cx="2286000" cy="274320"/>
            </a:xfrm>
            <a:prstGeom prst="rect">
              <a:avLst/>
            </a:prstGeom>
            <a:grpFill/>
            <a:ln/>
          </p:spPr>
          <p:style>
            <a:lnRef idx="2">
              <a:schemeClr val="dk1"/>
            </a:lnRef>
            <a:fillRef idx="1">
              <a:schemeClr val="lt1"/>
            </a:fillRef>
            <a:effectRef idx="0">
              <a:schemeClr val="dk1"/>
            </a:effectRef>
            <a:fontRef idx="minor">
              <a:schemeClr val="dk1"/>
            </a:fontRef>
          </p:style>
          <p:txBody>
            <a:bodyPr rtlCol="0" anchor="ctr"/>
            <a:lstStyle/>
            <a:p>
              <a:pPr algn="ctr"/>
              <a:r>
                <a:rPr lang="en-US" sz="1200"/>
                <a:t>Sprint Cycle 14 </a:t>
              </a:r>
              <a:r>
                <a:rPr lang="en-US" sz="1000"/>
                <a:t>(6 wks)</a:t>
              </a:r>
              <a:endParaRPr lang="en-US" sz="1100"/>
            </a:p>
          </p:txBody>
        </p:sp>
      </p:grpSp>
    </p:spTree>
    <p:extLst>
      <p:ext uri="{BB962C8B-B14F-4D97-AF65-F5344CB8AC3E}">
        <p14:creationId xmlns:p14="http://schemas.microsoft.com/office/powerpoint/2010/main" val="202293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a:p>
        </p:txBody>
      </p:sp>
      <p:pic>
        <p:nvPicPr>
          <p:cNvPr id="5" name="Picture 4">
            <a:extLst>
              <a:ext uri="{FF2B5EF4-FFF2-40B4-BE49-F238E27FC236}">
                <a16:creationId xmlns:a16="http://schemas.microsoft.com/office/drawing/2014/main" id="{F3EE3230-C088-284C-B79E-9782E7AF3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938" y="189100"/>
            <a:ext cx="7715560" cy="5962024"/>
          </a:xfrm>
          <a:prstGeom prst="rect">
            <a:avLst/>
          </a:prstGeom>
        </p:spPr>
      </p:pic>
    </p:spTree>
    <p:extLst>
      <p:ext uri="{BB962C8B-B14F-4D97-AF65-F5344CB8AC3E}">
        <p14:creationId xmlns:p14="http://schemas.microsoft.com/office/powerpoint/2010/main" val="3120209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Slide_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4043" y="2295727"/>
            <a:ext cx="5304175" cy="1253627"/>
          </a:xfrm>
          <a:noFill/>
        </p:spPr>
        <p:txBody>
          <a:bodyPr anchor="b">
            <a:noAutofit/>
          </a:bodyPr>
          <a:lstStyle>
            <a:lvl1pPr algn="l">
              <a:defRPr sz="4050">
                <a:solidFill>
                  <a:schemeClr val="accent1"/>
                </a:solidFill>
              </a:defRPr>
            </a:lvl1pPr>
          </a:lstStyle>
          <a:p>
            <a:r>
              <a:rPr lang="en-US" noProof="0" dirty="0"/>
              <a:t>Master title style</a:t>
            </a:r>
          </a:p>
        </p:txBody>
      </p:sp>
      <p:sp>
        <p:nvSpPr>
          <p:cNvPr id="3" name="Subtitle 2"/>
          <p:cNvSpPr>
            <a:spLocks noGrp="1"/>
          </p:cNvSpPr>
          <p:nvPr>
            <p:ph type="subTitle" idx="1"/>
          </p:nvPr>
        </p:nvSpPr>
        <p:spPr>
          <a:xfrm>
            <a:off x="344043" y="3774310"/>
            <a:ext cx="5304175" cy="508228"/>
          </a:xfrm>
          <a:noFill/>
        </p:spPr>
        <p:txBody>
          <a:bodyPr/>
          <a:lstStyle>
            <a:lvl1pPr marL="0" indent="0" algn="l">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6" t="24742" r="7614" b="25086"/>
          <a:stretch/>
        </p:blipFill>
        <p:spPr>
          <a:xfrm>
            <a:off x="344043" y="661480"/>
            <a:ext cx="2859602" cy="674451"/>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3526" y="32425"/>
            <a:ext cx="1234935" cy="6776936"/>
          </a:xfrm>
          <a:prstGeom prst="rect">
            <a:avLst/>
          </a:prstGeom>
        </p:spPr>
      </p:pic>
    </p:spTree>
    <p:extLst>
      <p:ext uri="{BB962C8B-B14F-4D97-AF65-F5344CB8AC3E}">
        <p14:creationId xmlns:p14="http://schemas.microsoft.com/office/powerpoint/2010/main" val="1162434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_White_wClientLog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4043" y="2295727"/>
            <a:ext cx="5304175" cy="1253627"/>
          </a:xfrm>
          <a:noFill/>
        </p:spPr>
        <p:txBody>
          <a:bodyPr anchor="b">
            <a:noAutofit/>
          </a:bodyPr>
          <a:lstStyle>
            <a:lvl1pPr algn="l">
              <a:defRPr sz="4050">
                <a:solidFill>
                  <a:schemeClr val="accent1"/>
                </a:solidFill>
              </a:defRPr>
            </a:lvl1pPr>
          </a:lstStyle>
          <a:p>
            <a:r>
              <a:rPr lang="en-US" noProof="0" dirty="0"/>
              <a:t>Master title style</a:t>
            </a:r>
          </a:p>
        </p:txBody>
      </p:sp>
      <p:sp>
        <p:nvSpPr>
          <p:cNvPr id="3" name="Subtitle 2"/>
          <p:cNvSpPr>
            <a:spLocks noGrp="1"/>
          </p:cNvSpPr>
          <p:nvPr>
            <p:ph type="subTitle" idx="1"/>
          </p:nvPr>
        </p:nvSpPr>
        <p:spPr>
          <a:xfrm>
            <a:off x="344043" y="3774310"/>
            <a:ext cx="5304175" cy="508228"/>
          </a:xfrm>
          <a:noFill/>
        </p:spPr>
        <p:txBody>
          <a:bodyPr/>
          <a:lstStyle>
            <a:lvl1pPr marL="0" indent="0" algn="l">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endParaRPr lang="en-US" noProof="0" dirty="0"/>
          </a:p>
        </p:txBody>
      </p:sp>
      <p:pic>
        <p:nvPicPr>
          <p:cNvPr id="9" name="Picture 8">
            <a:extLst>
              <a:ext uri="{FF2B5EF4-FFF2-40B4-BE49-F238E27FC236}">
                <a16:creationId xmlns:a16="http://schemas.microsoft.com/office/drawing/2014/main" id="{790BD151-CA4C-C144-964C-BA07C87C7AD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6" t="24742" r="7614" b="25086"/>
          <a:stretch/>
        </p:blipFill>
        <p:spPr>
          <a:xfrm>
            <a:off x="344043" y="661480"/>
            <a:ext cx="2859602" cy="674451"/>
          </a:xfrm>
          <a:prstGeom prst="rect">
            <a:avLst/>
          </a:prstGeom>
        </p:spPr>
      </p:pic>
      <p:pic>
        <p:nvPicPr>
          <p:cNvPr id="6" name="Picture 5">
            <a:extLst>
              <a:ext uri="{FF2B5EF4-FFF2-40B4-BE49-F238E27FC236}">
                <a16:creationId xmlns:a16="http://schemas.microsoft.com/office/drawing/2014/main" id="{B1B3F8D5-CAAE-6A47-8861-17C3550465E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33526" y="32425"/>
            <a:ext cx="1234935" cy="6776936"/>
          </a:xfrm>
          <a:prstGeom prst="rect">
            <a:avLst/>
          </a:prstGeom>
        </p:spPr>
      </p:pic>
      <p:sp>
        <p:nvSpPr>
          <p:cNvPr id="7" name="Rounded Rectangle 6">
            <a:extLst>
              <a:ext uri="{FF2B5EF4-FFF2-40B4-BE49-F238E27FC236}">
                <a16:creationId xmlns:a16="http://schemas.microsoft.com/office/drawing/2014/main" id="{786A517D-FDC2-6643-A914-F3E88D677EC1}"/>
              </a:ext>
            </a:extLst>
          </p:cNvPr>
          <p:cNvSpPr/>
          <p:nvPr userDrawn="1"/>
        </p:nvSpPr>
        <p:spPr>
          <a:xfrm>
            <a:off x="344043" y="5071704"/>
            <a:ext cx="2749641" cy="1081169"/>
          </a:xfrm>
          <a:prstGeom prst="roundRect">
            <a:avLst>
              <a:gd name="adj" fmla="val 8025"/>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5278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64480" y="2180645"/>
            <a:ext cx="6974586" cy="1097280"/>
          </a:xfrm>
        </p:spPr>
        <p:txBody>
          <a:bodyPr anchor="b">
            <a:noAutofit/>
          </a:bodyPr>
          <a:lstStyle>
            <a:lvl1pPr>
              <a:defRPr sz="3600">
                <a:solidFill>
                  <a:schemeClr val="bg1"/>
                </a:solidFill>
              </a:defRPr>
            </a:lvl1pPr>
          </a:lstStyle>
          <a:p>
            <a:r>
              <a:rPr lang="en-US" dirty="0"/>
              <a:t>Click to edit master title style</a:t>
            </a:r>
          </a:p>
        </p:txBody>
      </p:sp>
      <p:sp>
        <p:nvSpPr>
          <p:cNvPr id="5" name="Text Placeholder 2"/>
          <p:cNvSpPr>
            <a:spLocks noGrp="1"/>
          </p:cNvSpPr>
          <p:nvPr>
            <p:ph type="body" idx="1"/>
          </p:nvPr>
        </p:nvSpPr>
        <p:spPr>
          <a:xfrm>
            <a:off x="664480" y="3425318"/>
            <a:ext cx="6974586"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68" b="6638"/>
          <a:stretch/>
        </p:blipFill>
        <p:spPr>
          <a:xfrm rot="5400000">
            <a:off x="6943965" y="4552547"/>
            <a:ext cx="1228851" cy="3171218"/>
          </a:xfrm>
          <a:prstGeom prst="rect">
            <a:avLst/>
          </a:prstGeom>
        </p:spPr>
      </p:pic>
    </p:spTree>
    <p:extLst>
      <p:ext uri="{BB962C8B-B14F-4D97-AF65-F5344CB8AC3E}">
        <p14:creationId xmlns:p14="http://schemas.microsoft.com/office/powerpoint/2010/main" val="169759153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B6A97D-F12B-CF42-9AFE-22FA6872918E}"/>
              </a:ext>
            </a:extLst>
          </p:cNvPr>
          <p:cNvSpPr/>
          <p:nvPr userDrawn="1"/>
        </p:nvSpPr>
        <p:spPr>
          <a:xfrm>
            <a:off x="0" y="0"/>
            <a:ext cx="9144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68" b="6638"/>
          <a:stretch/>
        </p:blipFill>
        <p:spPr>
          <a:xfrm rot="5400000">
            <a:off x="6940923" y="4546063"/>
            <a:ext cx="1234935" cy="3171219"/>
          </a:xfrm>
          <a:prstGeom prst="rect">
            <a:avLst/>
          </a:prstGeom>
        </p:spPr>
      </p:pic>
      <p:sp>
        <p:nvSpPr>
          <p:cNvPr id="2" name="Title 1"/>
          <p:cNvSpPr>
            <a:spLocks noGrp="1"/>
          </p:cNvSpPr>
          <p:nvPr>
            <p:ph type="title" hasCustomPrompt="1"/>
          </p:nvPr>
        </p:nvSpPr>
        <p:spPr>
          <a:xfrm>
            <a:off x="664480" y="2180645"/>
            <a:ext cx="6974586" cy="1097280"/>
          </a:xfrm>
        </p:spPr>
        <p:txBody>
          <a:bodyPr anchor="b">
            <a:noAutofit/>
          </a:bodyPr>
          <a:lstStyle>
            <a:lvl1pPr>
              <a:defRPr sz="360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664480" y="3425318"/>
            <a:ext cx="6974586"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4811646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664480" y="2176931"/>
            <a:ext cx="6889259" cy="1097280"/>
          </a:xfrm>
        </p:spPr>
        <p:txBody>
          <a:bodyPr anchor="b">
            <a:noAutofit/>
          </a:bodyPr>
          <a:lstStyle>
            <a:lvl1pPr>
              <a:defRPr sz="3600"/>
            </a:lvl1pPr>
          </a:lstStyle>
          <a:p>
            <a:r>
              <a:rPr lang="en-US" noProof="0" dirty="0"/>
              <a:t>Click to edit master title style</a:t>
            </a:r>
          </a:p>
        </p:txBody>
      </p:sp>
      <p:sp>
        <p:nvSpPr>
          <p:cNvPr id="3" name="Text Placeholder 2"/>
          <p:cNvSpPr>
            <a:spLocks noGrp="1"/>
          </p:cNvSpPr>
          <p:nvPr>
            <p:ph type="body" idx="1"/>
          </p:nvPr>
        </p:nvSpPr>
        <p:spPr>
          <a:xfrm>
            <a:off x="664480" y="3425318"/>
            <a:ext cx="6889259"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Click to edit Master text styles</a:t>
            </a:r>
          </a:p>
        </p:txBody>
      </p:sp>
      <p:pic>
        <p:nvPicPr>
          <p:cNvPr id="5" name="Picture 4">
            <a:extLst>
              <a:ext uri="{FF2B5EF4-FFF2-40B4-BE49-F238E27FC236}">
                <a16:creationId xmlns:a16="http://schemas.microsoft.com/office/drawing/2014/main" id="{D802A3BC-B4F1-2341-A8FD-1BDB1C6004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68" b="6638"/>
          <a:stretch/>
        </p:blipFill>
        <p:spPr>
          <a:xfrm rot="5400000">
            <a:off x="6940923" y="4546063"/>
            <a:ext cx="1234935" cy="3171219"/>
          </a:xfrm>
          <a:prstGeom prst="rect">
            <a:avLst/>
          </a:prstGeom>
        </p:spPr>
      </p:pic>
    </p:spTree>
    <p:extLst>
      <p:ext uri="{BB962C8B-B14F-4D97-AF65-F5344CB8AC3E}">
        <p14:creationId xmlns:p14="http://schemas.microsoft.com/office/powerpoint/2010/main" val="1900016564"/>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dirty="0"/>
          </a:p>
        </p:txBody>
      </p:sp>
      <p:sp>
        <p:nvSpPr>
          <p:cNvPr id="3" name="Text Placeholder 2"/>
          <p:cNvSpPr>
            <a:spLocks noGrp="1"/>
          </p:cNvSpPr>
          <p:nvPr>
            <p:ph type="body" sz="quarter" idx="13"/>
          </p:nvPr>
        </p:nvSpPr>
        <p:spPr>
          <a:xfrm>
            <a:off x="342900" y="1396472"/>
            <a:ext cx="8458200"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342900" y="365125"/>
            <a:ext cx="8458200" cy="914400"/>
          </a:xfrm>
        </p:spPr>
        <p:txBody>
          <a:bodyPr/>
          <a:lstStyle/>
          <a:p>
            <a:r>
              <a:rPr lang="en-US" noProof="0" dirty="0"/>
              <a:t>Click to edit master title style</a:t>
            </a:r>
          </a:p>
        </p:txBody>
      </p:sp>
    </p:spTree>
    <p:extLst>
      <p:ext uri="{BB962C8B-B14F-4D97-AF65-F5344CB8AC3E}">
        <p14:creationId xmlns:p14="http://schemas.microsoft.com/office/powerpoint/2010/main" val="2101454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dirty="0"/>
          </a:p>
        </p:txBody>
      </p:sp>
      <p:sp>
        <p:nvSpPr>
          <p:cNvPr id="6" name="Text Placeholder 2"/>
          <p:cNvSpPr>
            <a:spLocks noGrp="1"/>
          </p:cNvSpPr>
          <p:nvPr>
            <p:ph type="body" sz="quarter" idx="13"/>
          </p:nvPr>
        </p:nvSpPr>
        <p:spPr>
          <a:xfrm>
            <a:off x="342900" y="1396472"/>
            <a:ext cx="4155621"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7"/>
          </p:nvPr>
        </p:nvSpPr>
        <p:spPr>
          <a:xfrm>
            <a:off x="4645479" y="1396472"/>
            <a:ext cx="4155621"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4475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64480" y="2180645"/>
            <a:ext cx="6974586" cy="1097280"/>
          </a:xfrm>
        </p:spPr>
        <p:txBody>
          <a:bodyPr anchor="b">
            <a:noAutofit/>
          </a:bodyPr>
          <a:lstStyle>
            <a:lvl1pPr>
              <a:defRPr sz="3600">
                <a:solidFill>
                  <a:schemeClr val="bg1"/>
                </a:solidFill>
              </a:defRPr>
            </a:lvl1pPr>
          </a:lstStyle>
          <a:p>
            <a:r>
              <a:rPr lang="en-US"/>
              <a:t>Click to edit master title style</a:t>
            </a:r>
          </a:p>
        </p:txBody>
      </p:sp>
      <p:sp>
        <p:nvSpPr>
          <p:cNvPr id="5" name="Text Placeholder 2"/>
          <p:cNvSpPr>
            <a:spLocks noGrp="1"/>
          </p:cNvSpPr>
          <p:nvPr>
            <p:ph type="body" idx="1"/>
          </p:nvPr>
        </p:nvSpPr>
        <p:spPr>
          <a:xfrm>
            <a:off x="664480" y="3425318"/>
            <a:ext cx="6974586"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pic>
        <p:nvPicPr>
          <p:cNvPr id="8" name="Picture 7">
            <a:extLst>
              <a:ext uri="{FF2B5EF4-FFF2-40B4-BE49-F238E27FC236}">
                <a16:creationId xmlns:a16="http://schemas.microsoft.com/office/drawing/2014/main" id="{6A4D9DFE-AD6F-7D42-B633-0143317A02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68" b="6638"/>
          <a:stretch/>
        </p:blipFill>
        <p:spPr>
          <a:xfrm rot="5400000">
            <a:off x="6943965" y="4552547"/>
            <a:ext cx="1228851" cy="3171218"/>
          </a:xfrm>
          <a:prstGeom prst="rect">
            <a:avLst/>
          </a:prstGeom>
        </p:spPr>
      </p:pic>
    </p:spTree>
    <p:extLst>
      <p:ext uri="{BB962C8B-B14F-4D97-AF65-F5344CB8AC3E}">
        <p14:creationId xmlns:p14="http://schemas.microsoft.com/office/powerpoint/2010/main" val="371587726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dirty="0"/>
          </a:p>
        </p:txBody>
      </p:sp>
      <p:sp>
        <p:nvSpPr>
          <p:cNvPr id="8" name="Text Placeholder 2"/>
          <p:cNvSpPr>
            <a:spLocks noGrp="1"/>
          </p:cNvSpPr>
          <p:nvPr>
            <p:ph type="body" sz="quarter" idx="13"/>
          </p:nvPr>
        </p:nvSpPr>
        <p:spPr>
          <a:xfrm>
            <a:off x="342900" y="1396472"/>
            <a:ext cx="2726871"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4"/>
          </p:nvPr>
        </p:nvSpPr>
        <p:spPr>
          <a:xfrm>
            <a:off x="3208564" y="1396472"/>
            <a:ext cx="2726871"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5"/>
          </p:nvPr>
        </p:nvSpPr>
        <p:spPr>
          <a:xfrm>
            <a:off x="6074229" y="1396472"/>
            <a:ext cx="2726871" cy="4780491"/>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270522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dirty="0"/>
          </a:p>
        </p:txBody>
      </p:sp>
      <p:sp>
        <p:nvSpPr>
          <p:cNvPr id="8" name="Text Placeholder 2"/>
          <p:cNvSpPr>
            <a:spLocks noGrp="1"/>
          </p:cNvSpPr>
          <p:nvPr>
            <p:ph type="body" sz="quarter" idx="13"/>
          </p:nvPr>
        </p:nvSpPr>
        <p:spPr>
          <a:xfrm>
            <a:off x="342900" y="1396473"/>
            <a:ext cx="4152900" cy="2252964"/>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4"/>
          </p:nvPr>
        </p:nvSpPr>
        <p:spPr>
          <a:xfrm>
            <a:off x="4648200" y="1396473"/>
            <a:ext cx="4152900" cy="2252964"/>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5"/>
          </p:nvPr>
        </p:nvSpPr>
        <p:spPr>
          <a:xfrm>
            <a:off x="342900" y="3862087"/>
            <a:ext cx="4152900" cy="2252964"/>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sz="quarter" idx="16"/>
          </p:nvPr>
        </p:nvSpPr>
        <p:spPr>
          <a:xfrm>
            <a:off x="4648200" y="3862087"/>
            <a:ext cx="4152900" cy="2252964"/>
          </a:xfrm>
        </p:spPr>
        <p:txBody>
          <a:bodyPr/>
          <a:lstStyle>
            <a:lvl1pPr marL="285750" indent="-285750">
              <a:buFont typeface="Arial"/>
              <a:buChar cha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299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dirty="0"/>
          </a:p>
        </p:txBody>
      </p:sp>
    </p:spTree>
    <p:extLst>
      <p:ext uri="{BB962C8B-B14F-4D97-AF65-F5344CB8AC3E}">
        <p14:creationId xmlns:p14="http://schemas.microsoft.com/office/powerpoint/2010/main" val="20809081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dirty="0"/>
          </a:p>
        </p:txBody>
      </p:sp>
    </p:spTree>
    <p:extLst>
      <p:ext uri="{BB962C8B-B14F-4D97-AF65-F5344CB8AC3E}">
        <p14:creationId xmlns:p14="http://schemas.microsoft.com/office/powerpoint/2010/main" val="4148941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1_Closing Page">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9144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userDrawn="1"/>
        </p:nvSpPr>
        <p:spPr>
          <a:xfrm>
            <a:off x="2140292" y="2755157"/>
            <a:ext cx="4860584" cy="646331"/>
          </a:xfrm>
          <a:prstGeom prst="rect">
            <a:avLst/>
          </a:prstGeom>
          <a:noFill/>
        </p:spPr>
        <p:txBody>
          <a:bodyPr wrap="square" rtlCol="0">
            <a:spAutoFit/>
          </a:bodyPr>
          <a:lstStyle/>
          <a:p>
            <a:pPr algn="ctr"/>
            <a:r>
              <a:rPr lang="en-US" sz="3600" b="1" spc="600" dirty="0">
                <a:solidFill>
                  <a:schemeClr val="accent1"/>
                </a:solidFill>
              </a:rPr>
              <a:t>THANK Y</a:t>
            </a:r>
            <a:r>
              <a:rPr lang="en-US" sz="3600" b="1" spc="600" dirty="0">
                <a:solidFill>
                  <a:schemeClr val="accent5"/>
                </a:solidFill>
              </a:rPr>
              <a:t>O</a:t>
            </a:r>
            <a:r>
              <a:rPr lang="en-US" sz="3600" b="1" spc="600" dirty="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6" t="24742" r="7614" b="25086"/>
          <a:stretch/>
        </p:blipFill>
        <p:spPr>
          <a:xfrm>
            <a:off x="3381839" y="4687368"/>
            <a:ext cx="2370450" cy="559082"/>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96" y="6319807"/>
            <a:ext cx="9144000" cy="538193"/>
          </a:xfrm>
          <a:prstGeom prst="rect">
            <a:avLst/>
          </a:prstGeom>
        </p:spPr>
      </p:pic>
    </p:spTree>
    <p:extLst>
      <p:ext uri="{BB962C8B-B14F-4D97-AF65-F5344CB8AC3E}">
        <p14:creationId xmlns:p14="http://schemas.microsoft.com/office/powerpoint/2010/main" val="3770161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s">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3EC3B2-3C94-AB43-BABA-3E7F81EC800E}"/>
              </a:ext>
            </a:extLst>
          </p:cNvPr>
          <p:cNvSpPr>
            <a:spLocks noGrp="1"/>
          </p:cNvSpPr>
          <p:nvPr>
            <p:ph type="sldNum" sz="quarter" idx="10"/>
          </p:nvPr>
        </p:nvSpPr>
        <p:spPr/>
        <p:txBody>
          <a:bodyPr/>
          <a:lstStyle/>
          <a:p>
            <a:fld id="{8BC64C03-9EC0-4B7E-8FE4-24DBF62E63E5}" type="slidenum">
              <a:rPr lang="en-US" smtClean="0"/>
              <a:pPr/>
              <a:t>‹#›</a:t>
            </a:fld>
            <a:endParaRPr lang="en-US" dirty="0"/>
          </a:p>
        </p:txBody>
      </p:sp>
      <p:pic>
        <p:nvPicPr>
          <p:cNvPr id="5" name="Picture 4">
            <a:extLst>
              <a:ext uri="{FF2B5EF4-FFF2-40B4-BE49-F238E27FC236}">
                <a16:creationId xmlns:a16="http://schemas.microsoft.com/office/drawing/2014/main" id="{F3EE3230-C088-284C-B79E-9782E7AF32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9938" y="189100"/>
            <a:ext cx="7715560" cy="5962024"/>
          </a:xfrm>
          <a:prstGeom prst="rect">
            <a:avLst/>
          </a:prstGeom>
        </p:spPr>
      </p:pic>
    </p:spTree>
    <p:extLst>
      <p:ext uri="{BB962C8B-B14F-4D97-AF65-F5344CB8AC3E}">
        <p14:creationId xmlns:p14="http://schemas.microsoft.com/office/powerpoint/2010/main" val="1114374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80000"/>
              </a:lnSpc>
              <a:defRPr/>
            </a:lvl1pPr>
          </a:lstStyle>
          <a:p>
            <a:r>
              <a:rPr lang="en-US"/>
              <a:t>Click to edit Master title style</a:t>
            </a:r>
          </a:p>
        </p:txBody>
      </p:sp>
      <p:sp>
        <p:nvSpPr>
          <p:cNvPr id="9" name="Rectangle 5"/>
          <p:cNvSpPr>
            <a:spLocks noChangeArrowheads="1"/>
          </p:cNvSpPr>
          <p:nvPr userDrawn="1"/>
        </p:nvSpPr>
        <p:spPr bwMode="auto">
          <a:xfrm>
            <a:off x="463516" y="6476999"/>
            <a:ext cx="264182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400">
                <a:solidFill>
                  <a:schemeClr val="tx1"/>
                </a:solidFill>
                <a:latin typeface="Proxima Nova" charset="0"/>
              </a:defRPr>
            </a:lvl1pPr>
            <a:lvl2pPr marL="742950" indent="-285750">
              <a:defRPr sz="1400">
                <a:solidFill>
                  <a:schemeClr val="tx1"/>
                </a:solidFill>
                <a:latin typeface="Proxima Nova" charset="0"/>
              </a:defRPr>
            </a:lvl2pPr>
            <a:lvl3pPr marL="1143000" indent="-228600">
              <a:defRPr sz="1400">
                <a:solidFill>
                  <a:schemeClr val="tx1"/>
                </a:solidFill>
                <a:latin typeface="Proxima Nova" charset="0"/>
              </a:defRPr>
            </a:lvl3pPr>
            <a:lvl4pPr marL="1600200" indent="-228600">
              <a:defRPr sz="1400">
                <a:solidFill>
                  <a:schemeClr val="tx1"/>
                </a:solidFill>
                <a:latin typeface="Proxima Nova" charset="0"/>
              </a:defRPr>
            </a:lvl4pPr>
            <a:lvl5pPr marL="2057400" indent="-228600">
              <a:defRPr sz="1400">
                <a:solidFill>
                  <a:schemeClr val="tx1"/>
                </a:solidFill>
                <a:latin typeface="Proxima Nova" charset="0"/>
              </a:defRPr>
            </a:lvl5pPr>
            <a:lvl6pPr marL="2514600" indent="-228600" defTabSz="684213" fontAlgn="base">
              <a:spcBef>
                <a:spcPct val="0"/>
              </a:spcBef>
              <a:spcAft>
                <a:spcPct val="0"/>
              </a:spcAft>
              <a:defRPr sz="1400">
                <a:solidFill>
                  <a:schemeClr val="tx1"/>
                </a:solidFill>
                <a:latin typeface="Proxima Nova" charset="0"/>
              </a:defRPr>
            </a:lvl6pPr>
            <a:lvl7pPr marL="2971800" indent="-228600" defTabSz="684213" fontAlgn="base">
              <a:spcBef>
                <a:spcPct val="0"/>
              </a:spcBef>
              <a:spcAft>
                <a:spcPct val="0"/>
              </a:spcAft>
              <a:defRPr sz="1400">
                <a:solidFill>
                  <a:schemeClr val="tx1"/>
                </a:solidFill>
                <a:latin typeface="Proxima Nova" charset="0"/>
              </a:defRPr>
            </a:lvl7pPr>
            <a:lvl8pPr marL="3429000" indent="-228600" defTabSz="684213" fontAlgn="base">
              <a:spcBef>
                <a:spcPct val="0"/>
              </a:spcBef>
              <a:spcAft>
                <a:spcPct val="0"/>
              </a:spcAft>
              <a:defRPr sz="1400">
                <a:solidFill>
                  <a:schemeClr val="tx1"/>
                </a:solidFill>
                <a:latin typeface="Proxima Nova" charset="0"/>
              </a:defRPr>
            </a:lvl8pPr>
            <a:lvl9pPr marL="3886200" indent="-228600" defTabSz="684213" fontAlgn="base">
              <a:spcBef>
                <a:spcPct val="0"/>
              </a:spcBef>
              <a:spcAft>
                <a:spcPct val="0"/>
              </a:spcAft>
              <a:defRPr sz="1400">
                <a:solidFill>
                  <a:schemeClr val="tx1"/>
                </a:solidFill>
                <a:latin typeface="Proxima Nova" charset="0"/>
              </a:defRPr>
            </a:lvl9pPr>
          </a:lstStyle>
          <a:p>
            <a:pPr algn="r" eaLnBrk="1" hangingPunct="1"/>
            <a:r>
              <a:rPr lang="en-US" altLang="x-none" sz="600" dirty="0">
                <a:solidFill>
                  <a:srgbClr val="BFBFBF"/>
                </a:solidFill>
                <a:latin typeface="Arial" charset="0"/>
                <a:ea typeface="Arial" charset="0"/>
                <a:cs typeface="Arial" charset="0"/>
              </a:rPr>
              <a:t>© Okta and/or its affiliates. All rights reserved.   Okta Confidential</a:t>
            </a:r>
          </a:p>
        </p:txBody>
      </p:sp>
    </p:spTree>
    <p:extLst>
      <p:ext uri="{BB962C8B-B14F-4D97-AF65-F5344CB8AC3E}">
        <p14:creationId xmlns:p14="http://schemas.microsoft.com/office/powerpoint/2010/main" val="361386351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B6A97D-F12B-CF42-9AFE-22FA6872918E}"/>
              </a:ext>
            </a:extLst>
          </p:cNvPr>
          <p:cNvSpPr/>
          <p:nvPr userDrawn="1"/>
        </p:nvSpPr>
        <p:spPr>
          <a:xfrm>
            <a:off x="0" y="0"/>
            <a:ext cx="9144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FBCFD75-118F-B74E-A7AD-948EF5D167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6568" b="6638"/>
          <a:stretch/>
        </p:blipFill>
        <p:spPr>
          <a:xfrm rot="5400000">
            <a:off x="6940923" y="4546063"/>
            <a:ext cx="1234935" cy="3171219"/>
          </a:xfrm>
          <a:prstGeom prst="rect">
            <a:avLst/>
          </a:prstGeom>
        </p:spPr>
      </p:pic>
      <p:sp>
        <p:nvSpPr>
          <p:cNvPr id="2" name="Title 1"/>
          <p:cNvSpPr>
            <a:spLocks noGrp="1"/>
          </p:cNvSpPr>
          <p:nvPr>
            <p:ph type="title" hasCustomPrompt="1"/>
          </p:nvPr>
        </p:nvSpPr>
        <p:spPr>
          <a:xfrm>
            <a:off x="664480" y="2180645"/>
            <a:ext cx="6974586" cy="1097280"/>
          </a:xfrm>
        </p:spPr>
        <p:txBody>
          <a:bodyPr anchor="b">
            <a:noAutofit/>
          </a:bodyPr>
          <a:lstStyle>
            <a:lvl1pPr>
              <a:defRPr sz="360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4480" y="3425318"/>
            <a:ext cx="6974586" cy="914400"/>
          </a:xfrm>
        </p:spPr>
        <p:txBody>
          <a:bodyPr/>
          <a:lstStyle>
            <a:lvl1pPr marL="0" indent="0">
              <a:buNone/>
              <a:defRPr sz="1800">
                <a:solidFill>
                  <a:schemeClr val="accent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9593502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BC64C03-9EC0-4B7E-8FE4-24DBF62E63E5}" type="slidenum">
              <a:rPr lang="en-US" smtClean="0"/>
              <a:t>‹#›</a:t>
            </a:fld>
            <a:endParaRPr lang="en-US"/>
          </a:p>
        </p:txBody>
      </p:sp>
    </p:spTree>
    <p:extLst>
      <p:ext uri="{BB962C8B-B14F-4D97-AF65-F5344CB8AC3E}">
        <p14:creationId xmlns:p14="http://schemas.microsoft.com/office/powerpoint/2010/main" val="201936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BC64C03-9EC0-4B7E-8FE4-24DBF62E63E5}" type="slidenum">
              <a:rPr lang="en-US" smtClean="0"/>
              <a:t>‹#›</a:t>
            </a:fld>
            <a:endParaRPr lang="en-US"/>
          </a:p>
        </p:txBody>
      </p:sp>
      <p:sp>
        <p:nvSpPr>
          <p:cNvPr id="3" name="Text Placeholder 2"/>
          <p:cNvSpPr>
            <a:spLocks noGrp="1"/>
          </p:cNvSpPr>
          <p:nvPr>
            <p:ph type="body" sz="quarter" idx="13"/>
          </p:nvPr>
        </p:nvSpPr>
        <p:spPr>
          <a:xfrm>
            <a:off x="342900" y="1312986"/>
            <a:ext cx="8458200" cy="4863978"/>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342900" y="340823"/>
            <a:ext cx="8458200" cy="781396"/>
          </a:xfrm>
        </p:spPr>
        <p:txBody>
          <a:bodyPr anchor="b" anchorCtr="0"/>
          <a:lstStyle>
            <a:lvl1pPr>
              <a:lnSpc>
                <a:spcPct val="100000"/>
              </a:lnSpc>
              <a:defRPr/>
            </a:lvl1pPr>
          </a:lstStyle>
          <a:p>
            <a:r>
              <a:rPr lang="en-US" noProof="0" dirty="0"/>
              <a:t>Click to edit master title style</a:t>
            </a:r>
          </a:p>
        </p:txBody>
      </p:sp>
    </p:spTree>
    <p:extLst>
      <p:ext uri="{BB962C8B-B14F-4D97-AF65-F5344CB8AC3E}">
        <p14:creationId xmlns:p14="http://schemas.microsoft.com/office/powerpoint/2010/main" val="302560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6" name="Text Placeholder 2"/>
          <p:cNvSpPr>
            <a:spLocks noGrp="1"/>
          </p:cNvSpPr>
          <p:nvPr>
            <p:ph type="body" sz="quarter" idx="13"/>
          </p:nvPr>
        </p:nvSpPr>
        <p:spPr>
          <a:xfrm>
            <a:off x="342900" y="1301262"/>
            <a:ext cx="4155621" cy="4875701"/>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7"/>
          </p:nvPr>
        </p:nvSpPr>
        <p:spPr>
          <a:xfrm>
            <a:off x="4645479" y="1301262"/>
            <a:ext cx="4155621" cy="4875701"/>
          </a:xfrm>
        </p:spPr>
        <p:txBody>
          <a:bodyPr/>
          <a:lstStyle>
            <a:lvl1pPr marL="285750" indent="-285750">
              <a:buFont typeface="Arial"/>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798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7" name="Slide Number Placeholder 6"/>
          <p:cNvSpPr>
            <a:spLocks noGrp="1"/>
          </p:cNvSpPr>
          <p:nvPr>
            <p:ph type="sldNum" sz="quarter" idx="12"/>
          </p:nvPr>
        </p:nvSpPr>
        <p:spPr/>
        <p:txBody>
          <a:bodyPr/>
          <a:lstStyle/>
          <a:p>
            <a:fld id="{8BC64C03-9EC0-4B7E-8FE4-24DBF62E63E5}" type="slidenum">
              <a:rPr lang="en-US" smtClean="0"/>
              <a:t>‹#›</a:t>
            </a:fld>
            <a:endParaRPr lang="en-US"/>
          </a:p>
        </p:txBody>
      </p:sp>
      <p:sp>
        <p:nvSpPr>
          <p:cNvPr id="8" name="Text Placeholder 2"/>
          <p:cNvSpPr>
            <a:spLocks noGrp="1"/>
          </p:cNvSpPr>
          <p:nvPr>
            <p:ph type="body" sz="quarter" idx="13"/>
          </p:nvPr>
        </p:nvSpPr>
        <p:spPr>
          <a:xfrm>
            <a:off x="342900" y="1312985"/>
            <a:ext cx="2726871" cy="4863978"/>
          </a:xfrm>
        </p:spPr>
        <p:txBody>
          <a:bodyPr/>
          <a:lstStyle>
            <a:lvl1pPr marL="285750" indent="-285750">
              <a:buFont typeface="Arial"/>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4"/>
          </p:nvPr>
        </p:nvSpPr>
        <p:spPr>
          <a:xfrm>
            <a:off x="3208564" y="1312985"/>
            <a:ext cx="2726871" cy="4863978"/>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5"/>
          </p:nvPr>
        </p:nvSpPr>
        <p:spPr>
          <a:xfrm>
            <a:off x="6074229" y="1312985"/>
            <a:ext cx="2726871" cy="4863978"/>
          </a:xfrm>
        </p:spPr>
        <p:txBody>
          <a:bodyPr/>
          <a:lstStyle>
            <a:lvl1pPr marL="285750" indent="-285750">
              <a:buFont typeface="Arial"/>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450961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losing P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71FDC6-8BC6-0B4E-B9C9-35D772F63119}"/>
              </a:ext>
            </a:extLst>
          </p:cNvPr>
          <p:cNvSpPr/>
          <p:nvPr userDrawn="1"/>
        </p:nvSpPr>
        <p:spPr>
          <a:xfrm>
            <a:off x="0" y="0"/>
            <a:ext cx="9144000" cy="6858000"/>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userDrawn="1"/>
        </p:nvSpPr>
        <p:spPr>
          <a:xfrm>
            <a:off x="2140292" y="2755157"/>
            <a:ext cx="4860584" cy="646331"/>
          </a:xfrm>
          <a:prstGeom prst="rect">
            <a:avLst/>
          </a:prstGeom>
          <a:noFill/>
        </p:spPr>
        <p:txBody>
          <a:bodyPr wrap="square" rtlCol="0">
            <a:spAutoFit/>
          </a:bodyPr>
          <a:lstStyle/>
          <a:p>
            <a:pPr algn="ctr"/>
            <a:r>
              <a:rPr lang="en-US" sz="3600" b="1" spc="600">
                <a:solidFill>
                  <a:schemeClr val="accent1"/>
                </a:solidFill>
              </a:rPr>
              <a:t>THANK Y</a:t>
            </a:r>
            <a:r>
              <a:rPr lang="en-US" sz="3600" b="1" spc="600">
                <a:solidFill>
                  <a:schemeClr val="accent5"/>
                </a:solidFill>
              </a:rPr>
              <a:t>O</a:t>
            </a:r>
            <a:r>
              <a:rPr lang="en-US" sz="3600" b="1" spc="600">
                <a:solidFill>
                  <a:schemeClr val="accent1"/>
                </a:solidFill>
              </a:rPr>
              <a:t>U</a:t>
            </a:r>
          </a:p>
        </p:txBody>
      </p:sp>
      <p:pic>
        <p:nvPicPr>
          <p:cNvPr id="6" name="Picture 5">
            <a:extLst>
              <a:ext uri="{FF2B5EF4-FFF2-40B4-BE49-F238E27FC236}">
                <a16:creationId xmlns:a16="http://schemas.microsoft.com/office/drawing/2014/main" id="{DA19C623-787A-B949-A7A0-557749088B7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196" t="24742" r="7614" b="25086"/>
          <a:stretch/>
        </p:blipFill>
        <p:spPr>
          <a:xfrm>
            <a:off x="3381839" y="4687368"/>
            <a:ext cx="2370450" cy="559082"/>
          </a:xfrm>
          <a:prstGeom prst="rect">
            <a:avLst/>
          </a:prstGeom>
        </p:spPr>
      </p:pic>
      <p:pic>
        <p:nvPicPr>
          <p:cNvPr id="7" name="Picture 6">
            <a:extLst>
              <a:ext uri="{FF2B5EF4-FFF2-40B4-BE49-F238E27FC236}">
                <a16:creationId xmlns:a16="http://schemas.microsoft.com/office/drawing/2014/main" id="{1DBDFCD3-5876-8146-B9D6-2E4E1763D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396" y="6319807"/>
            <a:ext cx="9144000" cy="538193"/>
          </a:xfrm>
          <a:prstGeom prst="rect">
            <a:avLst/>
          </a:prstGeom>
        </p:spPr>
      </p:pic>
    </p:spTree>
    <p:extLst>
      <p:ext uri="{BB962C8B-B14F-4D97-AF65-F5344CB8AC3E}">
        <p14:creationId xmlns:p14="http://schemas.microsoft.com/office/powerpoint/2010/main" val="4043923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gen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8BC64C03-9EC0-4B7E-8FE4-24DBF62E63E5}" type="slidenum">
              <a:rPr lang="en-US" smtClean="0"/>
              <a:t>‹#›</a:t>
            </a:fld>
            <a:endParaRPr lang="en-US"/>
          </a:p>
        </p:txBody>
      </p:sp>
      <p:sp>
        <p:nvSpPr>
          <p:cNvPr id="4" name="Rectangle: Rounded Corners 56">
            <a:extLst>
              <a:ext uri="{FF2B5EF4-FFF2-40B4-BE49-F238E27FC236}">
                <a16:creationId xmlns:a16="http://schemas.microsoft.com/office/drawing/2014/main" id="{C8BDE2A5-199D-4C5F-A004-7B8F269062E1}"/>
              </a:ext>
            </a:extLst>
          </p:cNvPr>
          <p:cNvSpPr/>
          <p:nvPr userDrawn="1"/>
        </p:nvSpPr>
        <p:spPr>
          <a:xfrm>
            <a:off x="1018625" y="1285306"/>
            <a:ext cx="914400" cy="54864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Client</a:t>
            </a:r>
          </a:p>
        </p:txBody>
      </p:sp>
      <p:sp>
        <p:nvSpPr>
          <p:cNvPr id="6" name="Rectangle: Rounded Corners 57">
            <a:extLst>
              <a:ext uri="{FF2B5EF4-FFF2-40B4-BE49-F238E27FC236}">
                <a16:creationId xmlns:a16="http://schemas.microsoft.com/office/drawing/2014/main" id="{4604D0D2-2CFB-4F06-9A89-78C97B57233C}"/>
              </a:ext>
            </a:extLst>
          </p:cNvPr>
          <p:cNvSpPr/>
          <p:nvPr userDrawn="1"/>
        </p:nvSpPr>
        <p:spPr>
          <a:xfrm>
            <a:off x="1018625" y="2152139"/>
            <a:ext cx="914400" cy="548640"/>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Roadmap</a:t>
            </a:r>
          </a:p>
        </p:txBody>
      </p:sp>
      <p:sp>
        <p:nvSpPr>
          <p:cNvPr id="7" name="Rectangle: Rounded Corners 58">
            <a:extLst>
              <a:ext uri="{FF2B5EF4-FFF2-40B4-BE49-F238E27FC236}">
                <a16:creationId xmlns:a16="http://schemas.microsoft.com/office/drawing/2014/main" id="{F70EBA03-59E9-499C-95AA-6681C2DDCE03}"/>
              </a:ext>
            </a:extLst>
          </p:cNvPr>
          <p:cNvSpPr/>
          <p:nvPr userDrawn="1"/>
        </p:nvSpPr>
        <p:spPr>
          <a:xfrm>
            <a:off x="1018625" y="3145799"/>
            <a:ext cx="914400" cy="54864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Regulatory</a:t>
            </a:r>
          </a:p>
          <a:p>
            <a:pPr algn="ctr"/>
            <a:r>
              <a:rPr lang="en-US" sz="1000"/>
              <a:t>+ HITRUST </a:t>
            </a:r>
          </a:p>
        </p:txBody>
      </p:sp>
      <p:sp>
        <p:nvSpPr>
          <p:cNvPr id="8" name="Rectangle: Rounded Corners 60">
            <a:extLst>
              <a:ext uri="{FF2B5EF4-FFF2-40B4-BE49-F238E27FC236}">
                <a16:creationId xmlns:a16="http://schemas.microsoft.com/office/drawing/2014/main" id="{9FFDB3AC-1767-48FD-8A17-90C3151D7FE6}"/>
              </a:ext>
            </a:extLst>
          </p:cNvPr>
          <p:cNvSpPr/>
          <p:nvPr userDrawn="1"/>
        </p:nvSpPr>
        <p:spPr>
          <a:xfrm>
            <a:off x="1018625" y="4116107"/>
            <a:ext cx="914400" cy="548640"/>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00"/>
              <a:t>M&amp;S + Reliability</a:t>
            </a:r>
          </a:p>
        </p:txBody>
      </p:sp>
      <p:sp>
        <p:nvSpPr>
          <p:cNvPr id="9" name="Arrow: Chevron 50">
            <a:extLst>
              <a:ext uri="{FF2B5EF4-FFF2-40B4-BE49-F238E27FC236}">
                <a16:creationId xmlns:a16="http://schemas.microsoft.com/office/drawing/2014/main" id="{9DA2CFFE-8540-426C-B994-5B9A5A000FED}"/>
              </a:ext>
            </a:extLst>
          </p:cNvPr>
          <p:cNvSpPr/>
          <p:nvPr userDrawn="1"/>
        </p:nvSpPr>
        <p:spPr>
          <a:xfrm>
            <a:off x="5223354" y="5172565"/>
            <a:ext cx="3048000" cy="457200"/>
          </a:xfrm>
          <a:prstGeom prst="chevron">
            <a:avLst/>
          </a:prstGeom>
          <a:solidFill>
            <a:schemeClr val="bg1"/>
          </a:solidFill>
          <a:ln w="19050">
            <a:solidFill>
              <a:schemeClr val="tx1"/>
            </a:solidFill>
            <a:prstDash val="dash"/>
          </a:ln>
        </p:spPr>
        <p:style>
          <a:lnRef idx="0">
            <a:scrgbClr r="0" g="0" b="0"/>
          </a:lnRef>
          <a:fillRef idx="0">
            <a:scrgbClr r="0" g="0" b="0"/>
          </a:fillRef>
          <a:effectRef idx="0">
            <a:scrgbClr r="0" g="0" b="0"/>
          </a:effectRef>
          <a:fontRef idx="minor">
            <a:schemeClr val="lt1"/>
          </a:fontRef>
        </p:style>
        <p:txBody>
          <a:bodyPr rtlCol="0" anchor="ctr"/>
          <a:lstStyle/>
          <a:p>
            <a:pPr algn="ctr"/>
            <a:r>
              <a:rPr lang="en-US" sz="1100">
                <a:solidFill>
                  <a:schemeClr val="tx1"/>
                </a:solidFill>
              </a:rPr>
              <a:t>Named yet still needing input from Product on feature definition.</a:t>
            </a:r>
          </a:p>
        </p:txBody>
      </p:sp>
      <p:sp>
        <p:nvSpPr>
          <p:cNvPr id="10" name="Arrow: Chevron 51">
            <a:extLst>
              <a:ext uri="{FF2B5EF4-FFF2-40B4-BE49-F238E27FC236}">
                <a16:creationId xmlns:a16="http://schemas.microsoft.com/office/drawing/2014/main" id="{6C16E15C-804A-49DE-A810-B9E94FD6334C}"/>
              </a:ext>
            </a:extLst>
          </p:cNvPr>
          <p:cNvSpPr/>
          <p:nvPr userDrawn="1"/>
        </p:nvSpPr>
        <p:spPr>
          <a:xfrm>
            <a:off x="1018625" y="5173688"/>
            <a:ext cx="3048000" cy="456077"/>
          </a:xfrm>
          <a:prstGeom prst="chevron">
            <a:avLst/>
          </a:prstGeom>
          <a:solidFill>
            <a:schemeClr val="bg1"/>
          </a:solidFill>
          <a:ln w="19050" cmpd="sng">
            <a:solidFill>
              <a:schemeClr val="tx1"/>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100">
                <a:solidFill>
                  <a:schemeClr val="tx1"/>
                </a:solidFill>
              </a:rPr>
              <a:t>Planned, In slot schedule, </a:t>
            </a:r>
          </a:p>
          <a:p>
            <a:pPr algn="ctr"/>
            <a:r>
              <a:rPr lang="en-US" sz="1100">
                <a:solidFill>
                  <a:schemeClr val="tx1"/>
                </a:solidFill>
              </a:rPr>
              <a:t>Committed as defined.</a:t>
            </a:r>
          </a:p>
        </p:txBody>
      </p:sp>
      <p:graphicFrame>
        <p:nvGraphicFramePr>
          <p:cNvPr id="11" name="Table 10">
            <a:extLst>
              <a:ext uri="{FF2B5EF4-FFF2-40B4-BE49-F238E27FC236}">
                <a16:creationId xmlns:a16="http://schemas.microsoft.com/office/drawing/2014/main" id="{E2924025-0332-404F-9FB0-D4AFC7F8D460}"/>
              </a:ext>
            </a:extLst>
          </p:cNvPr>
          <p:cNvGraphicFramePr>
            <a:graphicFrameLocks noGrp="1"/>
          </p:cNvGraphicFramePr>
          <p:nvPr userDrawn="1"/>
        </p:nvGraphicFramePr>
        <p:xfrm>
          <a:off x="2175354" y="1103427"/>
          <a:ext cx="6096000" cy="3788036"/>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2552152000"/>
                    </a:ext>
                  </a:extLst>
                </a:gridCol>
              </a:tblGrid>
              <a:tr h="874952">
                <a:tc>
                  <a:txBody>
                    <a:bodyPr/>
                    <a:lstStyle/>
                    <a:p>
                      <a:r>
                        <a:rPr lang="en-US" sz="1400" b="0">
                          <a:solidFill>
                            <a:sysClr val="windowText" lastClr="000000"/>
                          </a:solidFill>
                        </a:rPr>
                        <a:t>Work specific to a new or existing client commitment.  May or may not benefit the extended client base and roadmap.  Typically time and scope bound by contract or other papered commitments.</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573483"/>
                  </a:ext>
                </a:extLst>
              </a:tr>
              <a:tr h="971028">
                <a:tc>
                  <a:txBody>
                    <a:bodyPr/>
                    <a:lstStyle/>
                    <a:p>
                      <a:r>
                        <a:rPr lang="en-US"/>
                        <a:t>Work specific to the platform roadmap addressing current and future client needs as well as unaddressed market demand for capability.  Includes development of future platforms not yet brought to market.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9799265"/>
                  </a:ext>
                </a:extLst>
              </a:tr>
              <a:tr h="971028">
                <a:tc>
                  <a:txBody>
                    <a:bodyPr/>
                    <a:lstStyle/>
                    <a:p>
                      <a:r>
                        <a:rPr lang="en-US"/>
                        <a:t>Work required either by healthcare regulation specific to our lines of business or security and compliance related work to appropriately secure and control data and information per HIPAA, HITRUST, and other industry information security standards.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3098187"/>
                  </a:ext>
                </a:extLst>
              </a:tr>
              <a:tr h="971028">
                <a:tc>
                  <a:txBody>
                    <a:bodyPr/>
                    <a:lstStyle/>
                    <a:p>
                      <a:r>
                        <a:rPr lang="en-US"/>
                        <a:t>Work which ensures performance of systems to meet internal and external SLA’s for optimum operational throughput, client supportability and retention.</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670796317"/>
                  </a:ext>
                </a:extLst>
              </a:tr>
            </a:tbl>
          </a:graphicData>
        </a:graphic>
      </p:graphicFrame>
      <p:pic>
        <p:nvPicPr>
          <p:cNvPr id="3" name="Picture 2">
            <a:extLst>
              <a:ext uri="{FF2B5EF4-FFF2-40B4-BE49-F238E27FC236}">
                <a16:creationId xmlns:a16="http://schemas.microsoft.com/office/drawing/2014/main" id="{E4663644-DF24-4493-9F3B-A57E60AC3959}"/>
              </a:ext>
            </a:extLst>
          </p:cNvPr>
          <p:cNvPicPr>
            <a:picLocks noChangeAspect="1"/>
          </p:cNvPicPr>
          <p:nvPr userDrawn="1"/>
        </p:nvPicPr>
        <p:blipFill>
          <a:blip r:embed="rId2"/>
          <a:stretch>
            <a:fillRect/>
          </a:stretch>
        </p:blipFill>
        <p:spPr>
          <a:xfrm>
            <a:off x="291686" y="329012"/>
            <a:ext cx="1762504" cy="894706"/>
          </a:xfrm>
          <a:prstGeom prst="rect">
            <a:avLst/>
          </a:prstGeom>
        </p:spPr>
      </p:pic>
    </p:spTree>
    <p:extLst>
      <p:ext uri="{BB962C8B-B14F-4D97-AF65-F5344CB8AC3E}">
        <p14:creationId xmlns:p14="http://schemas.microsoft.com/office/powerpoint/2010/main" val="996354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9144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3376277" y="6554790"/>
            <a:ext cx="2550698" cy="200055"/>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kern="1200">
                <a:solidFill>
                  <a:schemeClr val="bg1">
                    <a:lumMod val="65000"/>
                  </a:schemeClr>
                </a:solidFill>
                <a:effectLst/>
                <a:latin typeface="+mn-lt"/>
                <a:ea typeface="+mn-ea"/>
                <a:cs typeface="+mn-cs"/>
              </a:rPr>
              <a:t>© 2018 </a:t>
            </a:r>
            <a:r>
              <a:rPr lang="en-US" sz="700" kern="1200" err="1">
                <a:solidFill>
                  <a:schemeClr val="bg1">
                    <a:lumMod val="65000"/>
                  </a:schemeClr>
                </a:solidFill>
                <a:effectLst/>
                <a:latin typeface="+mn-lt"/>
                <a:ea typeface="+mn-ea"/>
                <a:cs typeface="+mn-cs"/>
              </a:rPr>
              <a:t>Cotiviti</a:t>
            </a:r>
            <a:r>
              <a:rPr lang="en-US" sz="700" kern="1200">
                <a:solidFill>
                  <a:schemeClr val="bg1">
                    <a:lumMod val="65000"/>
                  </a:schemeClr>
                </a:solidFill>
                <a:effectLst/>
                <a:latin typeface="+mn-lt"/>
                <a:ea typeface="+mn-ea"/>
                <a:cs typeface="+mn-cs"/>
              </a:rPr>
              <a:t>, Inc. CONFIDENTIAL AND PROPRIETARY </a:t>
            </a: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l="10196" t="24742" r="7614" b="25086"/>
          <a:stretch/>
        </p:blipFill>
        <p:spPr>
          <a:xfrm>
            <a:off x="342900" y="6504109"/>
            <a:ext cx="1343227" cy="316807"/>
          </a:xfrm>
          <a:prstGeom prst="rect">
            <a:avLst/>
          </a:prstGeom>
        </p:spPr>
      </p:pic>
      <p:sp>
        <p:nvSpPr>
          <p:cNvPr id="2" name="Title Placeholder 1"/>
          <p:cNvSpPr>
            <a:spLocks noGrp="1"/>
          </p:cNvSpPr>
          <p:nvPr>
            <p:ph type="title"/>
          </p:nvPr>
        </p:nvSpPr>
        <p:spPr>
          <a:xfrm>
            <a:off x="342900" y="365125"/>
            <a:ext cx="8458200" cy="728836"/>
          </a:xfrm>
          <a:prstGeom prst="rect">
            <a:avLst/>
          </a:prstGeom>
        </p:spPr>
        <p:txBody>
          <a:bodyPr vert="horz" lIns="0" tIns="0" rIns="0" bIns="0" rtlCol="0" anchor="b" anchorCtr="0">
            <a:noAutofit/>
          </a:bodyPr>
          <a:lstStyle/>
          <a:p>
            <a:r>
              <a:rPr lang="en-US" noProof="0" dirty="0"/>
              <a:t>Click to edit Master title style</a:t>
            </a:r>
          </a:p>
        </p:txBody>
      </p:sp>
      <p:sp>
        <p:nvSpPr>
          <p:cNvPr id="3" name="Text Placeholder 2"/>
          <p:cNvSpPr>
            <a:spLocks noGrp="1"/>
          </p:cNvSpPr>
          <p:nvPr>
            <p:ph type="body" idx="1"/>
          </p:nvPr>
        </p:nvSpPr>
        <p:spPr>
          <a:xfrm>
            <a:off x="342900" y="1271849"/>
            <a:ext cx="8458200" cy="4905114"/>
          </a:xfrm>
          <a:prstGeom prst="rect">
            <a:avLst/>
          </a:prstGeom>
        </p:spPr>
        <p:txBody>
          <a:bodyPr vert="horz" lIns="0" tIns="0" rIns="0" bIns="0" rtlCol="0" anchor="t">
            <a:noAutofit/>
          </a:bodyPr>
          <a:lstStyle/>
          <a:p>
            <a:pPr lvl="0"/>
            <a:r>
              <a:rPr lang="en-US" noProof="0"/>
              <a:t>Bullet 1</a:t>
            </a:r>
          </a:p>
          <a:p>
            <a:pPr lvl="1"/>
            <a:r>
              <a:rPr lang="en-US" noProof="0"/>
              <a:t>Bullet 2</a:t>
            </a:r>
          </a:p>
          <a:p>
            <a:pPr lvl="2"/>
            <a:r>
              <a:rPr lang="en-US" noProof="0"/>
              <a:t>Bullet 3</a:t>
            </a:r>
          </a:p>
          <a:p>
            <a:pPr lvl="3"/>
            <a:r>
              <a:rPr lang="en-US" noProof="0"/>
              <a:t>Bullet 4</a:t>
            </a:r>
          </a:p>
          <a:p>
            <a:pPr lvl="4"/>
            <a:r>
              <a:rPr lang="en-US" noProof="0"/>
              <a:t>Bullet 5</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p:cNvSpPr>
            <a:spLocks noGrp="1"/>
          </p:cNvSpPr>
          <p:nvPr>
            <p:ph type="sldNum" sz="quarter" idx="4"/>
          </p:nvPr>
        </p:nvSpPr>
        <p:spPr>
          <a:xfrm>
            <a:off x="8437419" y="6517079"/>
            <a:ext cx="363682" cy="274320"/>
          </a:xfrm>
          <a:prstGeom prst="rect">
            <a:avLst/>
          </a:prstGeom>
        </p:spPr>
        <p:txBody>
          <a:bodyPr vert="horz" lIns="0" tIns="0" rIns="0" bIns="0" rtlCol="0" anchor="ctr"/>
          <a:lstStyle>
            <a:lvl1pPr algn="r">
              <a:defRPr sz="900">
                <a:solidFill>
                  <a:schemeClr val="accent1"/>
                </a:solidFill>
              </a:defRPr>
            </a:lvl1pPr>
          </a:lstStyle>
          <a:p>
            <a:fld id="{8BC64C03-9EC0-4B7E-8FE4-24DBF62E63E5}" type="slidenum">
              <a:rPr lang="en-US" smtClean="0"/>
              <a:pPr/>
              <a:t>‹#›</a:t>
            </a:fld>
            <a:endParaRPr lang="en-US"/>
          </a:p>
        </p:txBody>
      </p:sp>
      <p:cxnSp>
        <p:nvCxnSpPr>
          <p:cNvPr id="10" name="Straight Connector 9">
            <a:extLst>
              <a:ext uri="{FF2B5EF4-FFF2-40B4-BE49-F238E27FC236}">
                <a16:creationId xmlns:a16="http://schemas.microsoft.com/office/drawing/2014/main" id="{3E0C3173-3805-4D8E-9B31-75412A918B2B}"/>
              </a:ext>
            </a:extLst>
          </p:cNvPr>
          <p:cNvCxnSpPr>
            <a:cxnSpLocks/>
          </p:cNvCxnSpPr>
          <p:nvPr userDrawn="1"/>
        </p:nvCxnSpPr>
        <p:spPr>
          <a:xfrm>
            <a:off x="342900" y="1177091"/>
            <a:ext cx="8458200" cy="0"/>
          </a:xfrm>
          <a:prstGeom prst="line">
            <a:avLst/>
          </a:prstGeo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0435429"/>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30" r:id="rId4"/>
    <p:sldLayoutId id="2147483725" r:id="rId5"/>
    <p:sldLayoutId id="2147483726" r:id="rId6"/>
    <p:sldLayoutId id="2147483727" r:id="rId7"/>
    <p:sldLayoutId id="2147483731" r:id="rId8"/>
    <p:sldLayoutId id="2147483733" r:id="rId9"/>
    <p:sldLayoutId id="2147483734" r:id="rId10"/>
    <p:sldLayoutId id="2147483738" r:id="rId11"/>
    <p:sldLayoutId id="2147483732" r:id="rId12"/>
  </p:sldLayoutIdLst>
  <p:hf hdr="0" dt="0"/>
  <p:txStyles>
    <p:titleStyle>
      <a:lvl1pPr algn="l" defTabSz="685800" rtl="0" eaLnBrk="1" latinLnBrk="0" hangingPunct="1">
        <a:lnSpc>
          <a:spcPct val="90000"/>
        </a:lnSpc>
        <a:spcBef>
          <a:spcPct val="0"/>
        </a:spcBef>
        <a:buNone/>
        <a:defRPr sz="2400" kern="1200">
          <a:solidFill>
            <a:srgbClr val="3A0092"/>
          </a:solidFill>
          <a:latin typeface="+mj-lt"/>
          <a:ea typeface="+mj-ea"/>
          <a:cs typeface="+mj-cs"/>
        </a:defRPr>
      </a:lvl1pPr>
    </p:titleStyle>
    <p:bodyStyle>
      <a:lvl1pPr marL="285750" indent="-28575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Char char="•"/>
        <a:defRPr sz="1800" kern="1200" baseline="0">
          <a:solidFill>
            <a:schemeClr val="tx1"/>
          </a:solidFill>
          <a:latin typeface="+mn-lt"/>
          <a:ea typeface="+mn-ea"/>
          <a:cs typeface="+mn-cs"/>
        </a:defRPr>
      </a:lvl1pPr>
      <a:lvl2pPr marL="646430" indent="-308610" algn="l" defTabSz="685800" rtl="0" eaLnBrk="1" latinLnBrk="0" hangingPunct="1">
        <a:lnSpc>
          <a:spcPct val="100000"/>
        </a:lnSpc>
        <a:spcBef>
          <a:spcPts val="100"/>
        </a:spcBef>
        <a:spcAft>
          <a:spcPts val="400"/>
        </a:spcAft>
        <a:buClr>
          <a:schemeClr val="accent2"/>
        </a:buClr>
        <a:buSzPct val="70000"/>
        <a:buFont typeface="Courier New"/>
        <a:buChar char="o"/>
        <a:defRPr sz="1500" kern="1200">
          <a:solidFill>
            <a:schemeClr val="tx1"/>
          </a:solidFill>
          <a:latin typeface="+mn-lt"/>
          <a:ea typeface="+mn-ea"/>
          <a:cs typeface="+mn-cs"/>
        </a:defRPr>
      </a:lvl2pPr>
      <a:lvl3pPr marL="914400" indent="-256540" algn="l" defTabSz="685800" rtl="0" eaLnBrk="1" latinLnBrk="0" hangingPunct="1">
        <a:lnSpc>
          <a:spcPct val="100000"/>
        </a:lnSpc>
        <a:spcBef>
          <a:spcPts val="100"/>
        </a:spcBef>
        <a:spcAft>
          <a:spcPts val="400"/>
        </a:spcAft>
        <a:buClr>
          <a:schemeClr val="accent2"/>
        </a:buClr>
        <a:buSzPct val="81000"/>
        <a:buFont typeface="Wingdings" charset="2"/>
        <a:buChar char="§"/>
        <a:defRPr sz="1350" kern="1200">
          <a:solidFill>
            <a:schemeClr val="tx1"/>
          </a:solidFill>
          <a:latin typeface="+mn-lt"/>
          <a:ea typeface="+mn-ea"/>
          <a:cs typeface="+mn-cs"/>
        </a:defRPr>
      </a:lvl3pPr>
      <a:lvl4pPr marL="1108710" indent="-191770" algn="l" defTabSz="685800" rtl="0" eaLnBrk="1" latinLnBrk="0" hangingPunct="1">
        <a:lnSpc>
          <a:spcPct val="100000"/>
        </a:lnSpc>
        <a:spcBef>
          <a:spcPts val="100"/>
        </a:spcBef>
        <a:spcAft>
          <a:spcPts val="400"/>
        </a:spcAft>
        <a:buClr>
          <a:schemeClr val="accent2"/>
        </a:buClr>
        <a:buSzPct val="75000"/>
        <a:buFont typeface="Lucida Grande"/>
        <a:buChar char="⎼"/>
        <a:defRPr sz="1200" kern="1200" baseline="0">
          <a:solidFill>
            <a:schemeClr val="tx1"/>
          </a:solidFill>
          <a:latin typeface="+mn-lt"/>
          <a:ea typeface="+mn-ea"/>
          <a:cs typeface="+mn-cs"/>
        </a:defRPr>
      </a:lvl4pPr>
      <a:lvl5pPr marL="1315720" indent="-187960" algn="l" defTabSz="685800" rtl="0" eaLnBrk="1" latinLnBrk="0" hangingPunct="1">
        <a:lnSpc>
          <a:spcPct val="100000"/>
        </a:lnSpc>
        <a:spcBef>
          <a:spcPts val="100"/>
        </a:spcBef>
        <a:spcAft>
          <a:spcPts val="400"/>
        </a:spcAft>
        <a:buClr>
          <a:schemeClr val="accent2"/>
        </a:buClr>
        <a:buSzPct val="70000"/>
        <a:buFont typeface="Arial"/>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B3B38B-BBAD-CB4F-B082-D6F36EBDF90A}"/>
              </a:ext>
            </a:extLst>
          </p:cNvPr>
          <p:cNvSpPr/>
          <p:nvPr userDrawn="1"/>
        </p:nvSpPr>
        <p:spPr>
          <a:xfrm>
            <a:off x="0" y="6478169"/>
            <a:ext cx="9144000" cy="386316"/>
          </a:xfrm>
          <a:prstGeom prst="rect">
            <a:avLst/>
          </a:prstGeom>
          <a:solidFill>
            <a:srgbClr val="E6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2F1B53D-38F5-0E4D-9B1B-7F47F0BA2565}"/>
              </a:ext>
            </a:extLst>
          </p:cNvPr>
          <p:cNvSpPr txBox="1"/>
          <p:nvPr userDrawn="1"/>
        </p:nvSpPr>
        <p:spPr>
          <a:xfrm>
            <a:off x="1790488" y="6554790"/>
            <a:ext cx="5876930" cy="21544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bg1">
                    <a:lumMod val="65000"/>
                  </a:schemeClr>
                </a:solidFill>
                <a:effectLst/>
                <a:latin typeface="+mn-lt"/>
                <a:ea typeface="+mn-ea"/>
                <a:cs typeface="+mn-cs"/>
              </a:rPr>
              <a:t>© 2020 Cotiviti, Inc. All rights reserved. All proprietary information shall remain the sole and exclusive property of Cotiviti, Inc.</a:t>
            </a:r>
            <a:endParaRPr lang="en-US" sz="100" kern="1200" dirty="0">
              <a:solidFill>
                <a:schemeClr val="bg1">
                  <a:lumMod val="65000"/>
                </a:schemeClr>
              </a:solidFill>
              <a:effectLst/>
              <a:latin typeface="+mn-lt"/>
              <a:ea typeface="+mn-ea"/>
              <a:cs typeface="+mn-cs"/>
            </a:endParaRPr>
          </a:p>
        </p:txBody>
      </p:sp>
      <p:pic>
        <p:nvPicPr>
          <p:cNvPr id="11" name="Picture 10">
            <a:extLst>
              <a:ext uri="{FF2B5EF4-FFF2-40B4-BE49-F238E27FC236}">
                <a16:creationId xmlns:a16="http://schemas.microsoft.com/office/drawing/2014/main" id="{CA98AEEC-4E67-7947-AEC3-138046D4CAA6}"/>
              </a:ext>
            </a:extLst>
          </p:cNvPr>
          <p:cNvPicPr>
            <a:picLocks noChangeAspect="1"/>
          </p:cNvPicPr>
          <p:nvPr userDrawn="1"/>
        </p:nvPicPr>
        <p:blipFill rotWithShape="1">
          <a:blip r:embed="rId16" cstate="print">
            <a:extLst>
              <a:ext uri="{28A0092B-C50C-407E-A947-70E740481C1C}">
                <a14:useLocalDpi xmlns:a14="http://schemas.microsoft.com/office/drawing/2010/main" val="0"/>
              </a:ext>
            </a:extLst>
          </a:blip>
          <a:srcRect l="10196" t="24742" r="7614" b="25086"/>
          <a:stretch/>
        </p:blipFill>
        <p:spPr>
          <a:xfrm>
            <a:off x="342900" y="6504109"/>
            <a:ext cx="1343227" cy="316807"/>
          </a:xfrm>
          <a:prstGeom prst="rect">
            <a:avLst/>
          </a:prstGeom>
        </p:spPr>
      </p:pic>
      <p:sp>
        <p:nvSpPr>
          <p:cNvPr id="2" name="Title Placeholder 1"/>
          <p:cNvSpPr>
            <a:spLocks noGrp="1"/>
          </p:cNvSpPr>
          <p:nvPr>
            <p:ph type="title"/>
          </p:nvPr>
        </p:nvSpPr>
        <p:spPr>
          <a:xfrm>
            <a:off x="342900" y="365125"/>
            <a:ext cx="8458200" cy="914400"/>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342900" y="1395167"/>
            <a:ext cx="8458200" cy="4781796"/>
          </a:xfrm>
          <a:prstGeom prst="rect">
            <a:avLst/>
          </a:prstGeom>
        </p:spPr>
        <p:txBody>
          <a:bodyPr vert="horz" lIns="0" tIns="0" rIns="0" bIns="0" rtlCol="0" anchor="t">
            <a:noAutofit/>
          </a:bodyPr>
          <a:lstStyle/>
          <a:p>
            <a:pPr lvl="0"/>
            <a:r>
              <a:rPr lang="en-US" noProof="0" dirty="0"/>
              <a:t>Bullet 1</a:t>
            </a:r>
          </a:p>
          <a:p>
            <a:pPr lvl="1"/>
            <a:r>
              <a:rPr lang="en-US" noProof="0" dirty="0"/>
              <a:t>Bullet 2</a:t>
            </a:r>
          </a:p>
          <a:p>
            <a:pPr lvl="2"/>
            <a:r>
              <a:rPr lang="en-US" noProof="0" dirty="0"/>
              <a:t>Bullet 3</a:t>
            </a:r>
          </a:p>
          <a:p>
            <a:pPr lvl="3"/>
            <a:r>
              <a:rPr lang="en-US" noProof="0" dirty="0"/>
              <a:t>Bullet 4</a:t>
            </a:r>
          </a:p>
          <a:p>
            <a:pPr lvl="4"/>
            <a:r>
              <a:rPr lang="en-US" noProof="0" dirty="0"/>
              <a:t>Bullet 5</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Number Placeholder 5"/>
          <p:cNvSpPr>
            <a:spLocks noGrp="1"/>
          </p:cNvSpPr>
          <p:nvPr>
            <p:ph type="sldNum" sz="quarter" idx="4"/>
          </p:nvPr>
        </p:nvSpPr>
        <p:spPr>
          <a:xfrm>
            <a:off x="8437419" y="6517079"/>
            <a:ext cx="363682" cy="274320"/>
          </a:xfrm>
          <a:prstGeom prst="rect">
            <a:avLst/>
          </a:prstGeom>
        </p:spPr>
        <p:txBody>
          <a:bodyPr vert="horz" lIns="0" tIns="0" rIns="0" bIns="0" rtlCol="0" anchor="ctr"/>
          <a:lstStyle>
            <a:lvl1pPr algn="r">
              <a:defRPr sz="900">
                <a:solidFill>
                  <a:schemeClr val="accent1"/>
                </a:solidFill>
              </a:defRPr>
            </a:lvl1pPr>
          </a:lstStyle>
          <a:p>
            <a:fld id="{8BC64C03-9EC0-4B7E-8FE4-24DBF62E63E5}" type="slidenum">
              <a:rPr lang="en-US" smtClean="0"/>
              <a:pPr/>
              <a:t>‹#›</a:t>
            </a:fld>
            <a:endParaRPr lang="en-US" dirty="0"/>
          </a:p>
        </p:txBody>
      </p:sp>
    </p:spTree>
    <p:extLst>
      <p:ext uri="{BB962C8B-B14F-4D97-AF65-F5344CB8AC3E}">
        <p14:creationId xmlns:p14="http://schemas.microsoft.com/office/powerpoint/2010/main" val="3695280192"/>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Lst>
  <p:hf hdr="0" dt="0"/>
  <p:txStyles>
    <p:titleStyle>
      <a:lvl1pPr algn="l" defTabSz="685800" rtl="0" eaLnBrk="1" latinLnBrk="0" hangingPunct="1">
        <a:lnSpc>
          <a:spcPct val="90000"/>
        </a:lnSpc>
        <a:spcBef>
          <a:spcPct val="0"/>
        </a:spcBef>
        <a:buNone/>
        <a:defRPr sz="2800" kern="1200">
          <a:solidFill>
            <a:srgbClr val="3A0092"/>
          </a:solidFill>
          <a:latin typeface="+mj-lt"/>
          <a:ea typeface="+mj-ea"/>
          <a:cs typeface="+mj-cs"/>
        </a:defRPr>
      </a:lvl1pPr>
    </p:titleStyle>
    <p:bodyStyle>
      <a:lvl1pPr marL="285750" indent="-285750" algn="l" defTabSz="685800" rtl="0" eaLnBrk="1" latinLnBrk="0" hangingPunct="1">
        <a:lnSpc>
          <a:spcPct val="100000"/>
        </a:lnSpc>
        <a:spcBef>
          <a:spcPts val="100"/>
        </a:spcBef>
        <a:spcAft>
          <a:spcPts val="400"/>
        </a:spcAft>
        <a:buClr>
          <a:schemeClr val="accent2"/>
        </a:buClr>
        <a:buSzPct val="90000"/>
        <a:buFont typeface="Arial" panose="020B0604020202020204" pitchFamily="34" charset="0"/>
        <a:buChar char="•"/>
        <a:defRPr sz="1800" kern="1200" baseline="0">
          <a:solidFill>
            <a:schemeClr val="tx1"/>
          </a:solidFill>
          <a:latin typeface="+mn-lt"/>
          <a:ea typeface="+mn-ea"/>
          <a:cs typeface="+mn-cs"/>
        </a:defRPr>
      </a:lvl1pPr>
      <a:lvl2pPr marL="646430" indent="-308610" algn="l" defTabSz="685800" rtl="0" eaLnBrk="1" latinLnBrk="0" hangingPunct="1">
        <a:lnSpc>
          <a:spcPct val="100000"/>
        </a:lnSpc>
        <a:spcBef>
          <a:spcPts val="100"/>
        </a:spcBef>
        <a:spcAft>
          <a:spcPts val="400"/>
        </a:spcAft>
        <a:buClr>
          <a:schemeClr val="accent2"/>
        </a:buClr>
        <a:buSzPct val="70000"/>
        <a:buFont typeface="Courier New"/>
        <a:buChar char="o"/>
        <a:defRPr sz="1500" kern="1200">
          <a:solidFill>
            <a:schemeClr val="tx1"/>
          </a:solidFill>
          <a:latin typeface="+mn-lt"/>
          <a:ea typeface="+mn-ea"/>
          <a:cs typeface="+mn-cs"/>
        </a:defRPr>
      </a:lvl2pPr>
      <a:lvl3pPr marL="914400" indent="-256540" algn="l" defTabSz="685800" rtl="0" eaLnBrk="1" latinLnBrk="0" hangingPunct="1">
        <a:lnSpc>
          <a:spcPct val="100000"/>
        </a:lnSpc>
        <a:spcBef>
          <a:spcPts val="100"/>
        </a:spcBef>
        <a:spcAft>
          <a:spcPts val="400"/>
        </a:spcAft>
        <a:buClr>
          <a:schemeClr val="accent2"/>
        </a:buClr>
        <a:buSzPct val="81000"/>
        <a:buFont typeface="Wingdings" charset="2"/>
        <a:buChar char="§"/>
        <a:defRPr sz="1350" kern="1200">
          <a:solidFill>
            <a:schemeClr val="tx1"/>
          </a:solidFill>
          <a:latin typeface="+mn-lt"/>
          <a:ea typeface="+mn-ea"/>
          <a:cs typeface="+mn-cs"/>
        </a:defRPr>
      </a:lvl3pPr>
      <a:lvl4pPr marL="1108710" indent="-191770" algn="l" defTabSz="685800" rtl="0" eaLnBrk="1" latinLnBrk="0" hangingPunct="1">
        <a:lnSpc>
          <a:spcPct val="100000"/>
        </a:lnSpc>
        <a:spcBef>
          <a:spcPts val="100"/>
        </a:spcBef>
        <a:spcAft>
          <a:spcPts val="400"/>
        </a:spcAft>
        <a:buClr>
          <a:schemeClr val="accent2"/>
        </a:buClr>
        <a:buSzPct val="75000"/>
        <a:buFont typeface="Lucida Grande"/>
        <a:buChar char="⎼"/>
        <a:defRPr sz="1200" kern="1200" baseline="0">
          <a:solidFill>
            <a:schemeClr val="tx1"/>
          </a:solidFill>
          <a:latin typeface="+mn-lt"/>
          <a:ea typeface="+mn-ea"/>
          <a:cs typeface="+mn-cs"/>
        </a:defRPr>
      </a:lvl4pPr>
      <a:lvl5pPr marL="1315720" indent="-187960" algn="l" defTabSz="685800" rtl="0" eaLnBrk="1" latinLnBrk="0" hangingPunct="1">
        <a:lnSpc>
          <a:spcPct val="100000"/>
        </a:lnSpc>
        <a:spcBef>
          <a:spcPts val="100"/>
        </a:spcBef>
        <a:spcAft>
          <a:spcPts val="400"/>
        </a:spcAft>
        <a:buClr>
          <a:schemeClr val="accent2"/>
        </a:buClr>
        <a:buSzPct val="70000"/>
        <a:buFont typeface="Arial"/>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jira2.cotiviti.com/secure/RapidBoard.jspa?rapidView=3147&amp;projectKey=AR" TargetMode="Externa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27.wmf"/><Relationship Id="rId4" Type="http://schemas.openxmlformats.org/officeDocument/2006/relationships/package" Target="../embeddings/Microsoft_Excel_Worksheet.xlsx"/></Relationships>
</file>

<file path=ppt/slides/_rels/slide23.xml.rels><?xml version="1.0" encoding="UTF-8" standalone="yes"?>
<Relationships xmlns="http://schemas.openxmlformats.org/package/2006/relationships"><Relationship Id="rId2" Type="http://schemas.openxmlformats.org/officeDocument/2006/relationships/hyperlink" Target="https://confluence2.cotiviti.com/display/AEE/Single+Sign-on"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8080/home" TargetMode="External"/><Relationship Id="rId2" Type="http://schemas.openxmlformats.org/officeDocument/2006/relationships/hyperlink" Target="http://localhost:5000/publicpromos" TargetMode="External"/><Relationship Id="rId1" Type="http://schemas.openxmlformats.org/officeDocument/2006/relationships/slideLayout" Target="../slideLayouts/slideLayout18.xml"/><Relationship Id="rId5" Type="http://schemas.openxmlformats.org/officeDocument/2006/relationships/hyperlink" Target="http://localhost:5000/" TargetMode="External"/><Relationship Id="rId4" Type="http://schemas.openxmlformats.org/officeDocument/2006/relationships/hyperlink" Target="https://dev-609514.okta.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okta/okta-signin-widget#using-the-okta-cdn" TargetMode="External"/><Relationship Id="rId2" Type="http://schemas.openxmlformats.org/officeDocument/2006/relationships/hyperlink" Target="https://www.npmjs.com/package/@okta/okta-signin-widget" TargetMode="Externa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hyperlink" Target="https://www.npmjs.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developer.okta.com/docs/concepts/scim/" TargetMode="Externa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hyperlink" Target="https://www.oktane20.com/" TargetMode="External"/><Relationship Id="rId2" Type="http://schemas.openxmlformats.org/officeDocument/2006/relationships/hyperlink" Target="https://devforum.okta.com/" TargetMode="External"/><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17" Type="http://schemas.openxmlformats.org/officeDocument/2006/relationships/image" Target="../media/image159.png"/><Relationship Id="rId21" Type="http://schemas.openxmlformats.org/officeDocument/2006/relationships/image" Target="../media/image63.png"/><Relationship Id="rId42" Type="http://schemas.openxmlformats.org/officeDocument/2006/relationships/image" Target="../media/image84.png"/><Relationship Id="rId63" Type="http://schemas.openxmlformats.org/officeDocument/2006/relationships/image" Target="../media/image105.png"/><Relationship Id="rId84" Type="http://schemas.openxmlformats.org/officeDocument/2006/relationships/image" Target="../media/image126.png"/><Relationship Id="rId138" Type="http://schemas.openxmlformats.org/officeDocument/2006/relationships/image" Target="../media/image180.jpeg"/><Relationship Id="rId159" Type="http://schemas.openxmlformats.org/officeDocument/2006/relationships/image" Target="../media/image201.png"/><Relationship Id="rId170" Type="http://schemas.openxmlformats.org/officeDocument/2006/relationships/image" Target="../media/image212.png"/><Relationship Id="rId107" Type="http://schemas.openxmlformats.org/officeDocument/2006/relationships/image" Target="../media/image149.png"/><Relationship Id="rId11" Type="http://schemas.openxmlformats.org/officeDocument/2006/relationships/image" Target="../media/image53.png"/><Relationship Id="rId32" Type="http://schemas.openxmlformats.org/officeDocument/2006/relationships/image" Target="../media/image74.png"/><Relationship Id="rId53" Type="http://schemas.openxmlformats.org/officeDocument/2006/relationships/image" Target="../media/image95.png"/><Relationship Id="rId74" Type="http://schemas.openxmlformats.org/officeDocument/2006/relationships/image" Target="../media/image116.png"/><Relationship Id="rId128" Type="http://schemas.openxmlformats.org/officeDocument/2006/relationships/image" Target="../media/image170.png"/><Relationship Id="rId149" Type="http://schemas.openxmlformats.org/officeDocument/2006/relationships/image" Target="../media/image191.png"/><Relationship Id="rId5" Type="http://schemas.openxmlformats.org/officeDocument/2006/relationships/image" Target="../media/image47.png"/><Relationship Id="rId95" Type="http://schemas.openxmlformats.org/officeDocument/2006/relationships/image" Target="../media/image137.jpeg"/><Relationship Id="rId160" Type="http://schemas.openxmlformats.org/officeDocument/2006/relationships/image" Target="../media/image202.png"/><Relationship Id="rId22" Type="http://schemas.openxmlformats.org/officeDocument/2006/relationships/image" Target="../media/image64.png"/><Relationship Id="rId43" Type="http://schemas.openxmlformats.org/officeDocument/2006/relationships/image" Target="../media/image85.tiff"/><Relationship Id="rId64" Type="http://schemas.openxmlformats.org/officeDocument/2006/relationships/image" Target="../media/image106.jpeg"/><Relationship Id="rId118" Type="http://schemas.openxmlformats.org/officeDocument/2006/relationships/image" Target="../media/image160.png"/><Relationship Id="rId139" Type="http://schemas.openxmlformats.org/officeDocument/2006/relationships/image" Target="../media/image181.png"/><Relationship Id="rId85" Type="http://schemas.openxmlformats.org/officeDocument/2006/relationships/image" Target="../media/image127.png"/><Relationship Id="rId150" Type="http://schemas.openxmlformats.org/officeDocument/2006/relationships/image" Target="../media/image192.jpeg"/><Relationship Id="rId171" Type="http://schemas.openxmlformats.org/officeDocument/2006/relationships/image" Target="../media/image213.png"/><Relationship Id="rId12" Type="http://schemas.openxmlformats.org/officeDocument/2006/relationships/image" Target="../media/image54.png"/><Relationship Id="rId33" Type="http://schemas.openxmlformats.org/officeDocument/2006/relationships/image" Target="../media/image75.png"/><Relationship Id="rId108" Type="http://schemas.openxmlformats.org/officeDocument/2006/relationships/image" Target="../media/image150.jpeg"/><Relationship Id="rId129" Type="http://schemas.openxmlformats.org/officeDocument/2006/relationships/image" Target="../media/image171.jpeg"/><Relationship Id="rId54" Type="http://schemas.openxmlformats.org/officeDocument/2006/relationships/image" Target="../media/image96.png"/><Relationship Id="rId75" Type="http://schemas.openxmlformats.org/officeDocument/2006/relationships/image" Target="../media/image117.png"/><Relationship Id="rId96" Type="http://schemas.openxmlformats.org/officeDocument/2006/relationships/image" Target="../media/image138.png"/><Relationship Id="rId140" Type="http://schemas.openxmlformats.org/officeDocument/2006/relationships/image" Target="../media/image182.png"/><Relationship Id="rId161" Type="http://schemas.openxmlformats.org/officeDocument/2006/relationships/image" Target="../media/image203.png"/><Relationship Id="rId6" Type="http://schemas.openxmlformats.org/officeDocument/2006/relationships/image" Target="../media/image48.png"/><Relationship Id="rId23" Type="http://schemas.openxmlformats.org/officeDocument/2006/relationships/image" Target="../media/image65.png"/><Relationship Id="rId28" Type="http://schemas.openxmlformats.org/officeDocument/2006/relationships/image" Target="../media/image70.png"/><Relationship Id="rId49" Type="http://schemas.openxmlformats.org/officeDocument/2006/relationships/image" Target="../media/image91.png"/><Relationship Id="rId114" Type="http://schemas.openxmlformats.org/officeDocument/2006/relationships/image" Target="../media/image156.png"/><Relationship Id="rId119" Type="http://schemas.openxmlformats.org/officeDocument/2006/relationships/image" Target="../media/image161.png"/><Relationship Id="rId44" Type="http://schemas.openxmlformats.org/officeDocument/2006/relationships/image" Target="../media/image86.png"/><Relationship Id="rId60" Type="http://schemas.openxmlformats.org/officeDocument/2006/relationships/image" Target="../media/image102.png"/><Relationship Id="rId65" Type="http://schemas.openxmlformats.org/officeDocument/2006/relationships/image" Target="../media/image107.png"/><Relationship Id="rId81" Type="http://schemas.openxmlformats.org/officeDocument/2006/relationships/image" Target="../media/image123.png"/><Relationship Id="rId86" Type="http://schemas.openxmlformats.org/officeDocument/2006/relationships/image" Target="../media/image128.png"/><Relationship Id="rId130" Type="http://schemas.openxmlformats.org/officeDocument/2006/relationships/image" Target="../media/image172.png"/><Relationship Id="rId135" Type="http://schemas.openxmlformats.org/officeDocument/2006/relationships/image" Target="../media/image177.gif"/><Relationship Id="rId151" Type="http://schemas.openxmlformats.org/officeDocument/2006/relationships/image" Target="../media/image193.png"/><Relationship Id="rId156" Type="http://schemas.openxmlformats.org/officeDocument/2006/relationships/image" Target="../media/image198.png"/><Relationship Id="rId177" Type="http://schemas.openxmlformats.org/officeDocument/2006/relationships/image" Target="../media/image219.png"/><Relationship Id="rId172" Type="http://schemas.openxmlformats.org/officeDocument/2006/relationships/image" Target="../media/image214.png"/><Relationship Id="rId13" Type="http://schemas.openxmlformats.org/officeDocument/2006/relationships/image" Target="../media/image55.png"/><Relationship Id="rId18" Type="http://schemas.openxmlformats.org/officeDocument/2006/relationships/image" Target="../media/image60.png"/><Relationship Id="rId39" Type="http://schemas.openxmlformats.org/officeDocument/2006/relationships/image" Target="../media/image81.png"/><Relationship Id="rId109" Type="http://schemas.openxmlformats.org/officeDocument/2006/relationships/image" Target="../media/image151.png"/><Relationship Id="rId34" Type="http://schemas.openxmlformats.org/officeDocument/2006/relationships/image" Target="../media/image76.png"/><Relationship Id="rId50" Type="http://schemas.openxmlformats.org/officeDocument/2006/relationships/image" Target="../media/image92.png"/><Relationship Id="rId55" Type="http://schemas.openxmlformats.org/officeDocument/2006/relationships/image" Target="../media/image97.png"/><Relationship Id="rId76" Type="http://schemas.openxmlformats.org/officeDocument/2006/relationships/image" Target="../media/image118.png"/><Relationship Id="rId97" Type="http://schemas.openxmlformats.org/officeDocument/2006/relationships/image" Target="../media/image139.png"/><Relationship Id="rId104" Type="http://schemas.openxmlformats.org/officeDocument/2006/relationships/image" Target="../media/image146.png"/><Relationship Id="rId120" Type="http://schemas.openxmlformats.org/officeDocument/2006/relationships/image" Target="../media/image162.png"/><Relationship Id="rId125" Type="http://schemas.openxmlformats.org/officeDocument/2006/relationships/image" Target="../media/image167.jpeg"/><Relationship Id="rId141" Type="http://schemas.openxmlformats.org/officeDocument/2006/relationships/image" Target="../media/image183.png"/><Relationship Id="rId146" Type="http://schemas.openxmlformats.org/officeDocument/2006/relationships/image" Target="../media/image188.png"/><Relationship Id="rId167" Type="http://schemas.openxmlformats.org/officeDocument/2006/relationships/image" Target="../media/image209.png"/><Relationship Id="rId7" Type="http://schemas.openxmlformats.org/officeDocument/2006/relationships/image" Target="../media/image49.png"/><Relationship Id="rId71" Type="http://schemas.openxmlformats.org/officeDocument/2006/relationships/image" Target="../media/image113.jpeg"/><Relationship Id="rId92" Type="http://schemas.openxmlformats.org/officeDocument/2006/relationships/image" Target="../media/image134.png"/><Relationship Id="rId162" Type="http://schemas.openxmlformats.org/officeDocument/2006/relationships/image" Target="../media/image204.png"/><Relationship Id="rId2" Type="http://schemas.openxmlformats.org/officeDocument/2006/relationships/notesSlide" Target="../notesSlides/notesSlide3.xml"/><Relationship Id="rId29" Type="http://schemas.openxmlformats.org/officeDocument/2006/relationships/image" Target="../media/image71.png"/><Relationship Id="rId24" Type="http://schemas.openxmlformats.org/officeDocument/2006/relationships/image" Target="../media/image66.png"/><Relationship Id="rId40" Type="http://schemas.openxmlformats.org/officeDocument/2006/relationships/image" Target="../media/image82.png"/><Relationship Id="rId45" Type="http://schemas.openxmlformats.org/officeDocument/2006/relationships/image" Target="../media/image87.png"/><Relationship Id="rId66" Type="http://schemas.openxmlformats.org/officeDocument/2006/relationships/image" Target="../media/image108.gif"/><Relationship Id="rId87" Type="http://schemas.openxmlformats.org/officeDocument/2006/relationships/image" Target="../media/image129.png"/><Relationship Id="rId110" Type="http://schemas.openxmlformats.org/officeDocument/2006/relationships/image" Target="../media/image152.png"/><Relationship Id="rId115" Type="http://schemas.openxmlformats.org/officeDocument/2006/relationships/image" Target="../media/image157.png"/><Relationship Id="rId131" Type="http://schemas.openxmlformats.org/officeDocument/2006/relationships/image" Target="../media/image173.png"/><Relationship Id="rId136" Type="http://schemas.openxmlformats.org/officeDocument/2006/relationships/image" Target="../media/image178.jpeg"/><Relationship Id="rId157" Type="http://schemas.openxmlformats.org/officeDocument/2006/relationships/image" Target="../media/image199.jpeg"/><Relationship Id="rId178" Type="http://schemas.openxmlformats.org/officeDocument/2006/relationships/image" Target="../media/image220.png"/><Relationship Id="rId61" Type="http://schemas.openxmlformats.org/officeDocument/2006/relationships/image" Target="../media/image103.png"/><Relationship Id="rId82" Type="http://schemas.openxmlformats.org/officeDocument/2006/relationships/image" Target="../media/image124.jpeg"/><Relationship Id="rId152" Type="http://schemas.openxmlformats.org/officeDocument/2006/relationships/image" Target="../media/image194.png"/><Relationship Id="rId173" Type="http://schemas.openxmlformats.org/officeDocument/2006/relationships/image" Target="../media/image215.png"/><Relationship Id="rId19" Type="http://schemas.openxmlformats.org/officeDocument/2006/relationships/image" Target="../media/image61.png"/><Relationship Id="rId14" Type="http://schemas.openxmlformats.org/officeDocument/2006/relationships/image" Target="../media/image56.jpeg"/><Relationship Id="rId30" Type="http://schemas.openxmlformats.org/officeDocument/2006/relationships/image" Target="../media/image72.png"/><Relationship Id="rId35" Type="http://schemas.openxmlformats.org/officeDocument/2006/relationships/image" Target="../media/image77.tiff"/><Relationship Id="rId56" Type="http://schemas.openxmlformats.org/officeDocument/2006/relationships/image" Target="../media/image98.png"/><Relationship Id="rId77" Type="http://schemas.openxmlformats.org/officeDocument/2006/relationships/image" Target="../media/image119.jpeg"/><Relationship Id="rId100" Type="http://schemas.openxmlformats.org/officeDocument/2006/relationships/image" Target="../media/image142.png"/><Relationship Id="rId105" Type="http://schemas.openxmlformats.org/officeDocument/2006/relationships/image" Target="../media/image147.png"/><Relationship Id="rId126" Type="http://schemas.openxmlformats.org/officeDocument/2006/relationships/image" Target="../media/image168.jpeg"/><Relationship Id="rId147" Type="http://schemas.openxmlformats.org/officeDocument/2006/relationships/image" Target="../media/image189.png"/><Relationship Id="rId168" Type="http://schemas.openxmlformats.org/officeDocument/2006/relationships/image" Target="../media/image210.png"/><Relationship Id="rId8" Type="http://schemas.openxmlformats.org/officeDocument/2006/relationships/image" Target="../media/image50.png"/><Relationship Id="rId51" Type="http://schemas.openxmlformats.org/officeDocument/2006/relationships/image" Target="../media/image93.png"/><Relationship Id="rId72" Type="http://schemas.openxmlformats.org/officeDocument/2006/relationships/image" Target="../media/image114.jpeg"/><Relationship Id="rId93" Type="http://schemas.openxmlformats.org/officeDocument/2006/relationships/image" Target="../media/image135.png"/><Relationship Id="rId98" Type="http://schemas.openxmlformats.org/officeDocument/2006/relationships/image" Target="../media/image140.tiff"/><Relationship Id="rId121" Type="http://schemas.openxmlformats.org/officeDocument/2006/relationships/image" Target="../media/image163.png"/><Relationship Id="rId142" Type="http://schemas.openxmlformats.org/officeDocument/2006/relationships/image" Target="../media/image184.png"/><Relationship Id="rId163" Type="http://schemas.openxmlformats.org/officeDocument/2006/relationships/image" Target="../media/image205.png"/><Relationship Id="rId3" Type="http://schemas.openxmlformats.org/officeDocument/2006/relationships/image" Target="../media/image45.png"/><Relationship Id="rId25" Type="http://schemas.openxmlformats.org/officeDocument/2006/relationships/image" Target="../media/image67.tiff"/><Relationship Id="rId46" Type="http://schemas.openxmlformats.org/officeDocument/2006/relationships/image" Target="../media/image88.png"/><Relationship Id="rId67" Type="http://schemas.openxmlformats.org/officeDocument/2006/relationships/image" Target="../media/image109.png"/><Relationship Id="rId116" Type="http://schemas.openxmlformats.org/officeDocument/2006/relationships/image" Target="../media/image158.png"/><Relationship Id="rId137" Type="http://schemas.openxmlformats.org/officeDocument/2006/relationships/image" Target="../media/image179.jpeg"/><Relationship Id="rId158" Type="http://schemas.openxmlformats.org/officeDocument/2006/relationships/image" Target="../media/image200.jpeg"/><Relationship Id="rId20" Type="http://schemas.openxmlformats.org/officeDocument/2006/relationships/image" Target="../media/image62.jpeg"/><Relationship Id="rId41" Type="http://schemas.openxmlformats.org/officeDocument/2006/relationships/image" Target="../media/image83.png"/><Relationship Id="rId62" Type="http://schemas.openxmlformats.org/officeDocument/2006/relationships/image" Target="../media/image104.png"/><Relationship Id="rId83" Type="http://schemas.openxmlformats.org/officeDocument/2006/relationships/image" Target="../media/image125.png"/><Relationship Id="rId88" Type="http://schemas.openxmlformats.org/officeDocument/2006/relationships/image" Target="../media/image130.png"/><Relationship Id="rId111" Type="http://schemas.openxmlformats.org/officeDocument/2006/relationships/image" Target="../media/image153.png"/><Relationship Id="rId132" Type="http://schemas.openxmlformats.org/officeDocument/2006/relationships/image" Target="../media/image174.jpeg"/><Relationship Id="rId153" Type="http://schemas.openxmlformats.org/officeDocument/2006/relationships/image" Target="../media/image195.png"/><Relationship Id="rId174" Type="http://schemas.openxmlformats.org/officeDocument/2006/relationships/image" Target="../media/image216.png"/><Relationship Id="rId15" Type="http://schemas.openxmlformats.org/officeDocument/2006/relationships/image" Target="../media/image57.png"/><Relationship Id="rId36" Type="http://schemas.openxmlformats.org/officeDocument/2006/relationships/image" Target="../media/image78.png"/><Relationship Id="rId57" Type="http://schemas.openxmlformats.org/officeDocument/2006/relationships/image" Target="../media/image99.png"/><Relationship Id="rId106" Type="http://schemas.openxmlformats.org/officeDocument/2006/relationships/image" Target="../media/image148.png"/><Relationship Id="rId127" Type="http://schemas.openxmlformats.org/officeDocument/2006/relationships/image" Target="../media/image169.tiff"/><Relationship Id="rId10" Type="http://schemas.openxmlformats.org/officeDocument/2006/relationships/image" Target="../media/image52.png"/><Relationship Id="rId31" Type="http://schemas.openxmlformats.org/officeDocument/2006/relationships/image" Target="../media/image73.png"/><Relationship Id="rId52" Type="http://schemas.openxmlformats.org/officeDocument/2006/relationships/image" Target="../media/image94.png"/><Relationship Id="rId73" Type="http://schemas.openxmlformats.org/officeDocument/2006/relationships/image" Target="../media/image115.gif"/><Relationship Id="rId78" Type="http://schemas.openxmlformats.org/officeDocument/2006/relationships/image" Target="../media/image120.png"/><Relationship Id="rId94" Type="http://schemas.openxmlformats.org/officeDocument/2006/relationships/image" Target="../media/image136.png"/><Relationship Id="rId99" Type="http://schemas.openxmlformats.org/officeDocument/2006/relationships/image" Target="../media/image141.png"/><Relationship Id="rId101" Type="http://schemas.openxmlformats.org/officeDocument/2006/relationships/image" Target="../media/image143.png"/><Relationship Id="rId122" Type="http://schemas.openxmlformats.org/officeDocument/2006/relationships/image" Target="../media/image164.png"/><Relationship Id="rId143" Type="http://schemas.openxmlformats.org/officeDocument/2006/relationships/image" Target="../media/image185.png"/><Relationship Id="rId148" Type="http://schemas.openxmlformats.org/officeDocument/2006/relationships/image" Target="../media/image190.png"/><Relationship Id="rId164" Type="http://schemas.openxmlformats.org/officeDocument/2006/relationships/image" Target="../media/image206.png"/><Relationship Id="rId169" Type="http://schemas.openxmlformats.org/officeDocument/2006/relationships/image" Target="../media/image211.png"/><Relationship Id="rId4" Type="http://schemas.openxmlformats.org/officeDocument/2006/relationships/image" Target="../media/image46.png"/><Relationship Id="rId9" Type="http://schemas.openxmlformats.org/officeDocument/2006/relationships/image" Target="../media/image51.png"/><Relationship Id="rId26" Type="http://schemas.openxmlformats.org/officeDocument/2006/relationships/image" Target="../media/image68.png"/><Relationship Id="rId47" Type="http://schemas.openxmlformats.org/officeDocument/2006/relationships/image" Target="../media/image89.png"/><Relationship Id="rId68" Type="http://schemas.openxmlformats.org/officeDocument/2006/relationships/image" Target="../media/image110.png"/><Relationship Id="rId89" Type="http://schemas.openxmlformats.org/officeDocument/2006/relationships/image" Target="../media/image131.png"/><Relationship Id="rId112" Type="http://schemas.openxmlformats.org/officeDocument/2006/relationships/image" Target="../media/image154.png"/><Relationship Id="rId133" Type="http://schemas.openxmlformats.org/officeDocument/2006/relationships/image" Target="../media/image175.png"/><Relationship Id="rId154" Type="http://schemas.openxmlformats.org/officeDocument/2006/relationships/image" Target="../media/image196.png"/><Relationship Id="rId175" Type="http://schemas.openxmlformats.org/officeDocument/2006/relationships/image" Target="../media/image217.png"/><Relationship Id="rId16" Type="http://schemas.openxmlformats.org/officeDocument/2006/relationships/image" Target="../media/image58.jpeg"/><Relationship Id="rId37" Type="http://schemas.openxmlformats.org/officeDocument/2006/relationships/image" Target="../media/image79.png"/><Relationship Id="rId58" Type="http://schemas.openxmlformats.org/officeDocument/2006/relationships/image" Target="../media/image100.png"/><Relationship Id="rId79" Type="http://schemas.openxmlformats.org/officeDocument/2006/relationships/image" Target="../media/image121.jpeg"/><Relationship Id="rId102" Type="http://schemas.openxmlformats.org/officeDocument/2006/relationships/image" Target="../media/image144.png"/><Relationship Id="rId123" Type="http://schemas.openxmlformats.org/officeDocument/2006/relationships/image" Target="../media/image165.png"/><Relationship Id="rId144" Type="http://schemas.openxmlformats.org/officeDocument/2006/relationships/image" Target="../media/image186.png"/><Relationship Id="rId90" Type="http://schemas.openxmlformats.org/officeDocument/2006/relationships/image" Target="../media/image132.png"/><Relationship Id="rId165" Type="http://schemas.openxmlformats.org/officeDocument/2006/relationships/image" Target="../media/image207.png"/><Relationship Id="rId27" Type="http://schemas.openxmlformats.org/officeDocument/2006/relationships/image" Target="../media/image69.png"/><Relationship Id="rId48" Type="http://schemas.openxmlformats.org/officeDocument/2006/relationships/image" Target="../media/image90.png"/><Relationship Id="rId69" Type="http://schemas.openxmlformats.org/officeDocument/2006/relationships/image" Target="../media/image111.png"/><Relationship Id="rId113" Type="http://schemas.openxmlformats.org/officeDocument/2006/relationships/image" Target="../media/image155.jpeg"/><Relationship Id="rId134" Type="http://schemas.openxmlformats.org/officeDocument/2006/relationships/image" Target="../media/image176.png"/><Relationship Id="rId80" Type="http://schemas.openxmlformats.org/officeDocument/2006/relationships/image" Target="../media/image122.png"/><Relationship Id="rId155" Type="http://schemas.openxmlformats.org/officeDocument/2006/relationships/image" Target="../media/image197.png"/><Relationship Id="rId176" Type="http://schemas.openxmlformats.org/officeDocument/2006/relationships/image" Target="../media/image218.png"/><Relationship Id="rId17" Type="http://schemas.openxmlformats.org/officeDocument/2006/relationships/image" Target="../media/image59.png"/><Relationship Id="rId38" Type="http://schemas.openxmlformats.org/officeDocument/2006/relationships/image" Target="../media/image80.jpeg"/><Relationship Id="rId59" Type="http://schemas.openxmlformats.org/officeDocument/2006/relationships/image" Target="../media/image101.png"/><Relationship Id="rId103" Type="http://schemas.openxmlformats.org/officeDocument/2006/relationships/image" Target="../media/image145.png"/><Relationship Id="rId124" Type="http://schemas.openxmlformats.org/officeDocument/2006/relationships/image" Target="../media/image166.jpeg"/><Relationship Id="rId70" Type="http://schemas.openxmlformats.org/officeDocument/2006/relationships/image" Target="../media/image112.png"/><Relationship Id="rId91" Type="http://schemas.openxmlformats.org/officeDocument/2006/relationships/image" Target="../media/image133.png"/><Relationship Id="rId145" Type="http://schemas.openxmlformats.org/officeDocument/2006/relationships/image" Target="../media/image187.png"/><Relationship Id="rId166" Type="http://schemas.openxmlformats.org/officeDocument/2006/relationships/image" Target="../media/image208.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www.scaledagileframework.com/agile-architecture/" TargetMode="External"/><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www.scaledagileframework.com/agile-architecture/" TargetMode="External"/><Relationship Id="rId2" Type="http://schemas.openxmlformats.org/officeDocument/2006/relationships/image" Target="../media/image22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8B3D5-BB8B-445D-A2B2-15AE9163078E}"/>
              </a:ext>
            </a:extLst>
          </p:cNvPr>
          <p:cNvSpPr>
            <a:spLocks noGrp="1"/>
          </p:cNvSpPr>
          <p:nvPr>
            <p:ph type="ctrTitle"/>
          </p:nvPr>
        </p:nvSpPr>
        <p:spPr>
          <a:xfrm>
            <a:off x="344043" y="2295727"/>
            <a:ext cx="7390705" cy="1253627"/>
          </a:xfrm>
        </p:spPr>
        <p:txBody>
          <a:bodyPr/>
          <a:lstStyle/>
          <a:p>
            <a:r>
              <a:rPr lang="en-US" sz="2000" dirty="0"/>
              <a:t>Enterprise Architecture  Engineering (EAE)</a:t>
            </a:r>
            <a:br>
              <a:rPr lang="en-US" sz="2000" dirty="0"/>
            </a:br>
            <a:br>
              <a:rPr lang="en-US" sz="1400" dirty="0"/>
            </a:br>
            <a:r>
              <a:rPr lang="en-US" dirty="0"/>
              <a:t>Architecture</a:t>
            </a:r>
            <a:br>
              <a:rPr lang="en-US" dirty="0"/>
            </a:br>
            <a:r>
              <a:rPr lang="en-US" dirty="0"/>
              <a:t>Community of Practice (ACOP)</a:t>
            </a:r>
          </a:p>
        </p:txBody>
      </p:sp>
      <p:sp>
        <p:nvSpPr>
          <p:cNvPr id="3" name="Subtitle 2">
            <a:extLst>
              <a:ext uri="{FF2B5EF4-FFF2-40B4-BE49-F238E27FC236}">
                <a16:creationId xmlns:a16="http://schemas.microsoft.com/office/drawing/2014/main" id="{E61DF10B-77C3-4862-8B9E-DD529BF9E2F1}"/>
              </a:ext>
            </a:extLst>
          </p:cNvPr>
          <p:cNvSpPr>
            <a:spLocks noGrp="1"/>
          </p:cNvSpPr>
          <p:nvPr>
            <p:ph type="subTitle" idx="1"/>
          </p:nvPr>
        </p:nvSpPr>
        <p:spPr/>
        <p:txBody>
          <a:bodyPr/>
          <a:lstStyle/>
          <a:p>
            <a:r>
              <a:rPr lang="en-US" dirty="0"/>
              <a:t>March 30, 2020</a:t>
            </a:r>
          </a:p>
        </p:txBody>
      </p:sp>
    </p:spTree>
    <p:extLst>
      <p:ext uri="{BB962C8B-B14F-4D97-AF65-F5344CB8AC3E}">
        <p14:creationId xmlns:p14="http://schemas.microsoft.com/office/powerpoint/2010/main" val="2419597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397192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Cotiviti OKTA Application Initiative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5928DC14-E543-40DA-B22C-6CB3EF13A7EE}"/>
              </a:ext>
            </a:extLst>
          </p:cNvPr>
          <p:cNvSpPr txBox="1"/>
          <p:nvPr/>
        </p:nvSpPr>
        <p:spPr>
          <a:xfrm>
            <a:off x="870076" y="4187913"/>
            <a:ext cx="2663301" cy="1917944"/>
          </a:xfrm>
          <a:prstGeom prst="rect">
            <a:avLst/>
          </a:prstGeom>
          <a:solidFill>
            <a:srgbClr val="00B0F0"/>
          </a:solidFill>
          <a:ln>
            <a:solidFill>
              <a:schemeClr val="accent1">
                <a:lumMod val="60000"/>
                <a:lumOff val="40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OKTA Professional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Architecture and Engineering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Design Artifacts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a:extLst>
              <a:ext uri="{FF2B5EF4-FFF2-40B4-BE49-F238E27FC236}">
                <a16:creationId xmlns:a16="http://schemas.microsoft.com/office/drawing/2014/main" id="{09707B34-24B9-4818-8EF2-31A98C1C15FD}"/>
              </a:ext>
            </a:extLst>
          </p:cNvPr>
          <p:cNvSpPr txBox="1"/>
          <p:nvPr/>
        </p:nvSpPr>
        <p:spPr>
          <a:xfrm>
            <a:off x="5082879" y="1352689"/>
            <a:ext cx="2663301" cy="14910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lumMod val="60000"/>
                <a:lumOff val="40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Cotiviti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Nucleus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Risk Adjustment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RMI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0" name="TextBox 9">
            <a:extLst>
              <a:ext uri="{FF2B5EF4-FFF2-40B4-BE49-F238E27FC236}">
                <a16:creationId xmlns:a16="http://schemas.microsoft.com/office/drawing/2014/main" id="{C5FFAB6E-9382-4C81-88D9-07318CFBC3A9}"/>
              </a:ext>
            </a:extLst>
          </p:cNvPr>
          <p:cNvSpPr txBox="1"/>
          <p:nvPr/>
        </p:nvSpPr>
        <p:spPr>
          <a:xfrm>
            <a:off x="4888193" y="3439525"/>
            <a:ext cx="3856239" cy="2180040"/>
          </a:xfrm>
          <a:prstGeom prst="rect">
            <a:avLst/>
          </a:prstGeom>
          <a:solidFill>
            <a:schemeClr val="accent5">
              <a:lumMod val="20000"/>
              <a:lumOff val="80000"/>
            </a:schemeClr>
          </a:solidFill>
          <a:ln>
            <a:solidFill>
              <a:schemeClr val="accent1">
                <a:lumMod val="60000"/>
                <a:lumOff val="40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Cotiviti Workforce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Infrastructure Team  Raj Thakuri, Darryl Defendorf, Scott Milbury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Domain Consolidation/Bridge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Cotiviti.com  </a:t>
            </a:r>
            <a:r>
              <a:rPr kumimoji="0" lang="en-US" sz="1800" b="0" i="0" u="none" strike="noStrike" kern="1200" cap="none" spc="0" normalizeH="0" baseline="0" noProof="0" dirty="0" err="1">
                <a:ln>
                  <a:noFill/>
                </a:ln>
                <a:solidFill>
                  <a:srgbClr val="002060"/>
                </a:solidFill>
                <a:effectLst/>
                <a:uLnTx/>
                <a:uFillTx/>
                <a:latin typeface="Arial"/>
                <a:ea typeface="+mn-ea"/>
                <a:cs typeface="+mn-cs"/>
              </a:rPr>
              <a:t>ccaintranet</a:t>
            </a:r>
            <a:r>
              <a:rPr kumimoji="0" lang="en-US" sz="1800" b="0" i="0" u="none" strike="noStrike" kern="1200" cap="none" spc="0" normalizeH="0" baseline="0" noProof="0" dirty="0">
                <a:ln>
                  <a:noFill/>
                </a:ln>
                <a:solidFill>
                  <a:srgbClr val="002060"/>
                </a:solidFill>
                <a:effectLst/>
                <a:uLnTx/>
                <a:uFillTx/>
                <a:latin typeface="Arial"/>
                <a:ea typeface="+mn-ea"/>
                <a:cs typeface="+mn-cs"/>
              </a:rPr>
              <a:t> domains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Arial"/>
                <a:ea typeface="+mn-ea"/>
                <a:cs typeface="+mn-cs"/>
              </a:rPr>
              <a:t>Ultipro</a:t>
            </a:r>
            <a:r>
              <a:rPr kumimoji="0" lang="en-US" sz="1800" b="0" i="0" u="none" strike="noStrike" kern="1200" cap="none" spc="0" normalizeH="0" baseline="0" noProof="0" dirty="0">
                <a:ln>
                  <a:noFill/>
                </a:ln>
                <a:solidFill>
                  <a:srgbClr val="002060"/>
                </a:solidFill>
                <a:effectLst/>
                <a:uLnTx/>
                <a:uFillTx/>
                <a:latin typeface="Arial"/>
                <a:ea typeface="+mn-ea"/>
                <a:cs typeface="+mn-cs"/>
              </a:rPr>
              <a:t>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11" name="TextBox 10">
            <a:extLst>
              <a:ext uri="{FF2B5EF4-FFF2-40B4-BE49-F238E27FC236}">
                <a16:creationId xmlns:a16="http://schemas.microsoft.com/office/drawing/2014/main" id="{441D801B-4EF2-4A09-A113-98CDC215C185}"/>
              </a:ext>
            </a:extLst>
          </p:cNvPr>
          <p:cNvSpPr txBox="1"/>
          <p:nvPr/>
        </p:nvSpPr>
        <p:spPr>
          <a:xfrm>
            <a:off x="273608" y="1657385"/>
            <a:ext cx="3856239" cy="2070845"/>
          </a:xfrm>
          <a:prstGeom prst="rect">
            <a:avLst/>
          </a:prstGeom>
          <a:solidFill>
            <a:schemeClr val="bg2">
              <a:lumMod val="90000"/>
            </a:schemeClr>
          </a:solidFill>
          <a:ln>
            <a:solidFill>
              <a:schemeClr val="accent1">
                <a:lumMod val="60000"/>
                <a:lumOff val="40000"/>
              </a:schemeClr>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Cotiviti R&amp;D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AEE Architects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R&amp;D Teams  </a:t>
            </a:r>
            <a:r>
              <a:rPr kumimoji="0" lang="en-US" sz="1800" b="0" i="0" u="none" strike="noStrike" kern="1200" cap="none" spc="0" normalizeH="0" baseline="0" noProof="0" dirty="0">
                <a:ln>
                  <a:noFill/>
                </a:ln>
                <a:solidFill>
                  <a:srgbClr val="002060"/>
                </a:solidFill>
                <a:effectLst/>
                <a:uLnTx/>
                <a:uFillTx/>
                <a:latin typeface="Arial"/>
                <a:ea typeface="+mn-ea"/>
                <a:cs typeface="+mn-cs"/>
              </a:rPr>
              <a:t>Vinay, Kyle, Stephen, Karishma, Rabin, </a:t>
            </a:r>
            <a:r>
              <a:rPr kumimoji="0" lang="en-US" sz="1800" b="0" i="0" u="none" strike="noStrike" kern="1200" cap="none" spc="0" normalizeH="0" baseline="0" noProof="0" dirty="0" err="1">
                <a:ln>
                  <a:noFill/>
                </a:ln>
                <a:solidFill>
                  <a:srgbClr val="002060"/>
                </a:solidFill>
                <a:effectLst/>
                <a:uLnTx/>
                <a:uFillTx/>
                <a:latin typeface="Arial"/>
                <a:ea typeface="+mn-ea"/>
                <a:cs typeface="+mn-cs"/>
              </a:rPr>
              <a:t>Bikalba</a:t>
            </a:r>
            <a:r>
              <a:rPr kumimoji="0" lang="en-US" sz="1800" b="0" i="0" u="none" strike="noStrike" kern="1200" cap="none" spc="0" normalizeH="0" baseline="0" noProof="0" dirty="0">
                <a:ln>
                  <a:noFill/>
                </a:ln>
                <a:solidFill>
                  <a:srgbClr val="002060"/>
                </a:solidFill>
                <a:effectLst/>
                <a:uLnTx/>
                <a:uFillTx/>
                <a:latin typeface="Arial"/>
                <a:ea typeface="+mn-ea"/>
                <a:cs typeface="+mn-cs"/>
              </a:rPr>
              <a:t>, Alex 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Arial"/>
                <a:ea typeface="+mn-ea"/>
                <a:cs typeface="+mn-cs"/>
              </a:rPr>
              <a:t>UST Partners   </a:t>
            </a:r>
            <a:r>
              <a:rPr kumimoji="0" lang="en-US" sz="1800" b="0" i="0" u="none" strike="noStrike" kern="1200" cap="none" spc="0" normalizeH="0" baseline="0" noProof="0" dirty="0">
                <a:ln>
                  <a:noFill/>
                </a:ln>
                <a:solidFill>
                  <a:srgbClr val="002060"/>
                </a:solidFill>
                <a:effectLst/>
                <a:uLnTx/>
                <a:uFillTx/>
                <a:latin typeface="Arial"/>
                <a:ea typeface="+mn-ea"/>
                <a:cs typeface="+mn-cs"/>
              </a:rPr>
              <a:t>Alex J,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949208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286232" y="1396472"/>
            <a:ext cx="8458200" cy="4780491"/>
          </a:xfrm>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68196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Cotiviti Application Integration          RISK Adjustment</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8943EA85-31B5-46FD-A913-D9AF4BA6CE95}"/>
              </a:ext>
            </a:extLst>
          </p:cNvPr>
          <p:cNvSpPr txBox="1"/>
          <p:nvPr/>
        </p:nvSpPr>
        <p:spPr>
          <a:xfrm>
            <a:off x="7284128" y="1001415"/>
            <a:ext cx="1806606" cy="79011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rial"/>
                <a:ea typeface="+mn-ea"/>
                <a:cs typeface="+mn-cs"/>
              </a:rPr>
              <a:t>REVENUE</a:t>
            </a:r>
          </a:p>
        </p:txBody>
      </p:sp>
      <p:pic>
        <p:nvPicPr>
          <p:cNvPr id="8" name="Picture 7">
            <a:extLst>
              <a:ext uri="{FF2B5EF4-FFF2-40B4-BE49-F238E27FC236}">
                <a16:creationId xmlns:a16="http://schemas.microsoft.com/office/drawing/2014/main" id="{3AB722D2-6736-4092-842F-C1BDAB1646D2}"/>
              </a:ext>
            </a:extLst>
          </p:cNvPr>
          <p:cNvPicPr>
            <a:picLocks noChangeAspect="1"/>
          </p:cNvPicPr>
          <p:nvPr/>
        </p:nvPicPr>
        <p:blipFill>
          <a:blip r:embed="rId2"/>
          <a:stretch>
            <a:fillRect/>
          </a:stretch>
        </p:blipFill>
        <p:spPr>
          <a:xfrm>
            <a:off x="0" y="1447427"/>
            <a:ext cx="9144000" cy="5045447"/>
          </a:xfrm>
          <a:prstGeom prst="rect">
            <a:avLst/>
          </a:prstGeom>
        </p:spPr>
      </p:pic>
    </p:spTree>
    <p:extLst>
      <p:ext uri="{BB962C8B-B14F-4D97-AF65-F5344CB8AC3E}">
        <p14:creationId xmlns:p14="http://schemas.microsoft.com/office/powerpoint/2010/main" val="4053312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286232" y="1396472"/>
            <a:ext cx="8458200" cy="4780491"/>
          </a:xfrm>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906609"/>
            <a:ext cx="642015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Cotiviti Application Integration          Nucleus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F1967430-F061-4B84-BA24-BE9A5979D2D0}"/>
              </a:ext>
            </a:extLst>
          </p:cNvPr>
          <p:cNvSpPr txBox="1"/>
          <p:nvPr/>
        </p:nvSpPr>
        <p:spPr>
          <a:xfrm>
            <a:off x="6812654" y="831358"/>
            <a:ext cx="1806606" cy="642335"/>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rial"/>
                <a:ea typeface="+mn-ea"/>
                <a:cs typeface="+mn-cs"/>
              </a:rPr>
              <a:t>PAYMENT ACCURACY</a:t>
            </a:r>
          </a:p>
        </p:txBody>
      </p:sp>
      <p:pic>
        <p:nvPicPr>
          <p:cNvPr id="8" name="Picture 7">
            <a:extLst>
              <a:ext uri="{FF2B5EF4-FFF2-40B4-BE49-F238E27FC236}">
                <a16:creationId xmlns:a16="http://schemas.microsoft.com/office/drawing/2014/main" id="{509E2861-9368-46DB-85AC-E199C27D944F}"/>
              </a:ext>
            </a:extLst>
          </p:cNvPr>
          <p:cNvPicPr>
            <a:picLocks noChangeAspect="1"/>
          </p:cNvPicPr>
          <p:nvPr/>
        </p:nvPicPr>
        <p:blipFill>
          <a:blip r:embed="rId2"/>
          <a:stretch>
            <a:fillRect/>
          </a:stretch>
        </p:blipFill>
        <p:spPr>
          <a:xfrm>
            <a:off x="0" y="1396472"/>
            <a:ext cx="9144000" cy="5042879"/>
          </a:xfrm>
          <a:prstGeom prst="rect">
            <a:avLst/>
          </a:prstGeom>
        </p:spPr>
      </p:pic>
    </p:spTree>
    <p:extLst>
      <p:ext uri="{BB962C8B-B14F-4D97-AF65-F5344CB8AC3E}">
        <p14:creationId xmlns:p14="http://schemas.microsoft.com/office/powerpoint/2010/main" val="1230920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318125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Cotiviti Workforce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4B50B303-8CAA-4722-AFB0-046E78B8ED69}"/>
              </a:ext>
            </a:extLst>
          </p:cNvPr>
          <p:cNvPicPr>
            <a:picLocks noChangeAspect="1"/>
          </p:cNvPicPr>
          <p:nvPr/>
        </p:nvPicPr>
        <p:blipFill>
          <a:blip r:embed="rId2"/>
          <a:stretch>
            <a:fillRect/>
          </a:stretch>
        </p:blipFill>
        <p:spPr>
          <a:xfrm>
            <a:off x="0" y="1485617"/>
            <a:ext cx="9144000" cy="4970134"/>
          </a:xfrm>
          <a:prstGeom prst="rect">
            <a:avLst/>
          </a:prstGeom>
        </p:spPr>
      </p:pic>
    </p:spTree>
    <p:extLst>
      <p:ext uri="{BB962C8B-B14F-4D97-AF65-F5344CB8AC3E}">
        <p14:creationId xmlns:p14="http://schemas.microsoft.com/office/powerpoint/2010/main" val="1292987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273608" y="1390272"/>
            <a:ext cx="8458200" cy="4780491"/>
          </a:xfrm>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68196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Cotiviti Application Integration          RMI        </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 name="TextBox 5">
            <a:extLst>
              <a:ext uri="{FF2B5EF4-FFF2-40B4-BE49-F238E27FC236}">
                <a16:creationId xmlns:a16="http://schemas.microsoft.com/office/drawing/2014/main" id="{C12DD2A4-6CDE-4F79-A14A-8890C674B8DF}"/>
              </a:ext>
            </a:extLst>
          </p:cNvPr>
          <p:cNvSpPr txBox="1"/>
          <p:nvPr/>
        </p:nvSpPr>
        <p:spPr>
          <a:xfrm>
            <a:off x="6803776" y="1052371"/>
            <a:ext cx="1806606" cy="79011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rial"/>
                <a:ea typeface="+mn-ea"/>
                <a:cs typeface="+mn-cs"/>
              </a:rPr>
              <a:t>PAYMENT PCA</a:t>
            </a:r>
          </a:p>
        </p:txBody>
      </p:sp>
      <p:pic>
        <p:nvPicPr>
          <p:cNvPr id="7" name="Picture 6">
            <a:extLst>
              <a:ext uri="{FF2B5EF4-FFF2-40B4-BE49-F238E27FC236}">
                <a16:creationId xmlns:a16="http://schemas.microsoft.com/office/drawing/2014/main" id="{3F918EE5-B928-4A1C-861E-08B6E26409B7}"/>
              </a:ext>
            </a:extLst>
          </p:cNvPr>
          <p:cNvPicPr>
            <a:picLocks noChangeAspect="1"/>
          </p:cNvPicPr>
          <p:nvPr/>
        </p:nvPicPr>
        <p:blipFill>
          <a:blip r:embed="rId2"/>
          <a:stretch>
            <a:fillRect/>
          </a:stretch>
        </p:blipFill>
        <p:spPr>
          <a:xfrm>
            <a:off x="0" y="1712383"/>
            <a:ext cx="9144000" cy="4780492"/>
          </a:xfrm>
          <a:prstGeom prst="rect">
            <a:avLst/>
          </a:prstGeom>
        </p:spPr>
      </p:pic>
    </p:spTree>
    <p:extLst>
      <p:ext uri="{BB962C8B-B14F-4D97-AF65-F5344CB8AC3E}">
        <p14:creationId xmlns:p14="http://schemas.microsoft.com/office/powerpoint/2010/main" val="3089895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39206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Development API Interfaces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8E777551-5AD0-410D-BA6A-D7240C06B74E}"/>
              </a:ext>
            </a:extLst>
          </p:cNvPr>
          <p:cNvPicPr>
            <a:picLocks noChangeAspect="1"/>
          </p:cNvPicPr>
          <p:nvPr/>
        </p:nvPicPr>
        <p:blipFill>
          <a:blip r:embed="rId2"/>
          <a:stretch>
            <a:fillRect/>
          </a:stretch>
        </p:blipFill>
        <p:spPr>
          <a:xfrm>
            <a:off x="122124" y="2512151"/>
            <a:ext cx="4810479" cy="3764132"/>
          </a:xfrm>
          <a:prstGeom prst="rect">
            <a:avLst/>
          </a:prstGeom>
        </p:spPr>
      </p:pic>
      <p:pic>
        <p:nvPicPr>
          <p:cNvPr id="6" name="Picture 5">
            <a:extLst>
              <a:ext uri="{FF2B5EF4-FFF2-40B4-BE49-F238E27FC236}">
                <a16:creationId xmlns:a16="http://schemas.microsoft.com/office/drawing/2014/main" id="{9AD6ED3A-0BB6-435F-A5B8-7F361B66B946}"/>
              </a:ext>
            </a:extLst>
          </p:cNvPr>
          <p:cNvPicPr>
            <a:picLocks noChangeAspect="1"/>
          </p:cNvPicPr>
          <p:nvPr/>
        </p:nvPicPr>
        <p:blipFill>
          <a:blip r:embed="rId3"/>
          <a:stretch>
            <a:fillRect/>
          </a:stretch>
        </p:blipFill>
        <p:spPr>
          <a:xfrm>
            <a:off x="3527941" y="1495792"/>
            <a:ext cx="5091319" cy="3058454"/>
          </a:xfrm>
          <a:prstGeom prst="rect">
            <a:avLst/>
          </a:prstGeom>
        </p:spPr>
      </p:pic>
    </p:spTree>
    <p:extLst>
      <p:ext uri="{BB962C8B-B14F-4D97-AF65-F5344CB8AC3E}">
        <p14:creationId xmlns:p14="http://schemas.microsoft.com/office/powerpoint/2010/main" val="213694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39206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Development API Interfaces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EEC2D938-2415-4AC2-A11C-7384CDD7B5AF}"/>
              </a:ext>
            </a:extLst>
          </p:cNvPr>
          <p:cNvPicPr>
            <a:picLocks noChangeAspect="1"/>
          </p:cNvPicPr>
          <p:nvPr/>
        </p:nvPicPr>
        <p:blipFill>
          <a:blip r:embed="rId2"/>
          <a:stretch>
            <a:fillRect/>
          </a:stretch>
        </p:blipFill>
        <p:spPr>
          <a:xfrm>
            <a:off x="3645662" y="2999771"/>
            <a:ext cx="5098770" cy="3243849"/>
          </a:xfrm>
          <a:prstGeom prst="rect">
            <a:avLst/>
          </a:prstGeom>
        </p:spPr>
      </p:pic>
      <p:sp>
        <p:nvSpPr>
          <p:cNvPr id="9" name="TextBox 8">
            <a:extLst>
              <a:ext uri="{FF2B5EF4-FFF2-40B4-BE49-F238E27FC236}">
                <a16:creationId xmlns:a16="http://schemas.microsoft.com/office/drawing/2014/main" id="{99ED9B4D-24B0-4EFA-A4D6-058CBE5BFCC1}"/>
              </a:ext>
            </a:extLst>
          </p:cNvPr>
          <p:cNvSpPr txBox="1"/>
          <p:nvPr/>
        </p:nvSpPr>
        <p:spPr>
          <a:xfrm>
            <a:off x="342900" y="1591719"/>
            <a:ext cx="8527492" cy="1367161"/>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OAuth   /  OIDC</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SAML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SCIM</a:t>
            </a:r>
          </a:p>
        </p:txBody>
      </p:sp>
      <p:pic>
        <p:nvPicPr>
          <p:cNvPr id="10" name="Picture 9">
            <a:extLst>
              <a:ext uri="{FF2B5EF4-FFF2-40B4-BE49-F238E27FC236}">
                <a16:creationId xmlns:a16="http://schemas.microsoft.com/office/drawing/2014/main" id="{3E27B6AB-AF49-426F-8809-BF9640F46A23}"/>
              </a:ext>
            </a:extLst>
          </p:cNvPr>
          <p:cNvPicPr>
            <a:picLocks noChangeAspect="1"/>
          </p:cNvPicPr>
          <p:nvPr/>
        </p:nvPicPr>
        <p:blipFill>
          <a:blip r:embed="rId3"/>
          <a:stretch>
            <a:fillRect/>
          </a:stretch>
        </p:blipFill>
        <p:spPr>
          <a:xfrm>
            <a:off x="95430" y="3127219"/>
            <a:ext cx="3550232" cy="2881404"/>
          </a:xfrm>
          <a:prstGeom prst="rect">
            <a:avLst/>
          </a:prstGeom>
        </p:spPr>
      </p:pic>
    </p:spTree>
    <p:extLst>
      <p:ext uri="{BB962C8B-B14F-4D97-AF65-F5344CB8AC3E}">
        <p14:creationId xmlns:p14="http://schemas.microsoft.com/office/powerpoint/2010/main" val="422684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871690"/>
            <a:ext cx="35701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User Interface Overview</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EFF318AA-8E84-4653-8169-F7661F6FD6E3}"/>
              </a:ext>
            </a:extLst>
          </p:cNvPr>
          <p:cNvPicPr>
            <a:picLocks noChangeAspect="1"/>
          </p:cNvPicPr>
          <p:nvPr/>
        </p:nvPicPr>
        <p:blipFill>
          <a:blip r:embed="rId2"/>
          <a:stretch>
            <a:fillRect/>
          </a:stretch>
        </p:blipFill>
        <p:spPr>
          <a:xfrm>
            <a:off x="116065" y="1247558"/>
            <a:ext cx="5520601" cy="3500350"/>
          </a:xfrm>
          <a:prstGeom prst="rect">
            <a:avLst/>
          </a:prstGeom>
        </p:spPr>
      </p:pic>
      <p:pic>
        <p:nvPicPr>
          <p:cNvPr id="7" name="Picture 6">
            <a:extLst>
              <a:ext uri="{FF2B5EF4-FFF2-40B4-BE49-F238E27FC236}">
                <a16:creationId xmlns:a16="http://schemas.microsoft.com/office/drawing/2014/main" id="{80A9941B-6EB0-4D1F-90CB-07F0AAA6987D}"/>
              </a:ext>
            </a:extLst>
          </p:cNvPr>
          <p:cNvPicPr>
            <a:picLocks noChangeAspect="1"/>
          </p:cNvPicPr>
          <p:nvPr/>
        </p:nvPicPr>
        <p:blipFill>
          <a:blip r:embed="rId3"/>
          <a:stretch>
            <a:fillRect/>
          </a:stretch>
        </p:blipFill>
        <p:spPr>
          <a:xfrm>
            <a:off x="2937853" y="2296565"/>
            <a:ext cx="6090082" cy="4196310"/>
          </a:xfrm>
          <a:prstGeom prst="rect">
            <a:avLst/>
          </a:prstGeom>
        </p:spPr>
      </p:pic>
    </p:spTree>
    <p:extLst>
      <p:ext uri="{BB962C8B-B14F-4D97-AF65-F5344CB8AC3E}">
        <p14:creationId xmlns:p14="http://schemas.microsoft.com/office/powerpoint/2010/main" val="3559259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pic>
        <p:nvPicPr>
          <p:cNvPr id="8" name="Picture 7">
            <a:extLst>
              <a:ext uri="{FF2B5EF4-FFF2-40B4-BE49-F238E27FC236}">
                <a16:creationId xmlns:a16="http://schemas.microsoft.com/office/drawing/2014/main" id="{50E2751D-225C-4C3D-9B60-A6B2D5969EF7}"/>
              </a:ext>
            </a:extLst>
          </p:cNvPr>
          <p:cNvPicPr>
            <a:picLocks noChangeAspect="1"/>
          </p:cNvPicPr>
          <p:nvPr/>
        </p:nvPicPr>
        <p:blipFill>
          <a:blip r:embed="rId2"/>
          <a:stretch>
            <a:fillRect/>
          </a:stretch>
        </p:blipFill>
        <p:spPr>
          <a:xfrm>
            <a:off x="292139" y="2351173"/>
            <a:ext cx="4279861" cy="3825790"/>
          </a:xfrm>
          <a:prstGeom prst="rect">
            <a:avLst/>
          </a:prstGeom>
        </p:spPr>
      </p:pic>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929655"/>
            <a:ext cx="495513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User Interface Overview System </a:t>
            </a:r>
            <a:r>
              <a:rPr kumimoji="0" lang="en-US" sz="1800" b="1" i="0" u="none" strike="noStrike" kern="1200" cap="none" spc="0" normalizeH="0" baseline="0" noProof="0" dirty="0" err="1">
                <a:ln>
                  <a:noFill/>
                </a:ln>
                <a:solidFill>
                  <a:srgbClr val="000000"/>
                </a:solidFill>
                <a:effectLst/>
                <a:uLnTx/>
                <a:uFillTx/>
                <a:latin typeface="Arial"/>
                <a:ea typeface="+mn-ea"/>
                <a:cs typeface="+mn-cs"/>
              </a:rPr>
              <a:t>Utils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7EE5B3D9-1D76-4BB6-811C-E10FDEEEC4EC}"/>
              </a:ext>
            </a:extLst>
          </p:cNvPr>
          <p:cNvPicPr>
            <a:picLocks noChangeAspect="1"/>
          </p:cNvPicPr>
          <p:nvPr/>
        </p:nvPicPr>
        <p:blipFill>
          <a:blip r:embed="rId3"/>
          <a:stretch>
            <a:fillRect/>
          </a:stretch>
        </p:blipFill>
        <p:spPr>
          <a:xfrm>
            <a:off x="3024725" y="1319420"/>
            <a:ext cx="5470976" cy="3012039"/>
          </a:xfrm>
          <a:prstGeom prst="rect">
            <a:avLst/>
          </a:prstGeom>
        </p:spPr>
      </p:pic>
    </p:spTree>
    <p:extLst>
      <p:ext uri="{BB962C8B-B14F-4D97-AF65-F5344CB8AC3E}">
        <p14:creationId xmlns:p14="http://schemas.microsoft.com/office/powerpoint/2010/main" val="246719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r>
              <a:rPr lang="en-US" dirty="0"/>
              <a:t>DEV		Development Individual/Multi Use</a:t>
            </a:r>
          </a:p>
          <a:p>
            <a:r>
              <a:rPr lang="en-US" dirty="0"/>
              <a:t>DEVTEST		Team Development and Test</a:t>
            </a:r>
          </a:p>
          <a:p>
            <a:r>
              <a:rPr lang="en-US" dirty="0"/>
              <a:t>UAT		UAT</a:t>
            </a:r>
          </a:p>
          <a:p>
            <a:r>
              <a:rPr lang="en-US" dirty="0"/>
              <a:t>Client Facing	Client Facing Test </a:t>
            </a:r>
            <a:r>
              <a:rPr lang="en-US" dirty="0" err="1"/>
              <a:t>Enviornment</a:t>
            </a:r>
            <a:endParaRPr lang="en-US" dirty="0"/>
          </a:p>
          <a:p>
            <a:r>
              <a:rPr lang="en-US" dirty="0"/>
              <a:t>PROD		Production</a:t>
            </a:r>
          </a:p>
          <a:p>
            <a:endParaRPr lang="en-US" dirty="0"/>
          </a:p>
          <a:p>
            <a:endParaRPr lang="en-US" dirty="0"/>
          </a:p>
          <a:p>
            <a:pPr marL="0" indent="0">
              <a:buNone/>
            </a:pPr>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33136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Cotiviti Environments</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E02C80B7-F118-40AB-9751-7E41EB946C12}"/>
              </a:ext>
            </a:extLst>
          </p:cNvPr>
          <p:cNvPicPr>
            <a:picLocks noChangeAspect="1"/>
          </p:cNvPicPr>
          <p:nvPr/>
        </p:nvPicPr>
        <p:blipFill>
          <a:blip r:embed="rId2"/>
          <a:stretch>
            <a:fillRect/>
          </a:stretch>
        </p:blipFill>
        <p:spPr>
          <a:xfrm>
            <a:off x="2530136" y="3662405"/>
            <a:ext cx="5655075" cy="2514558"/>
          </a:xfrm>
          <a:prstGeom prst="rect">
            <a:avLst/>
          </a:prstGeom>
        </p:spPr>
      </p:pic>
    </p:spTree>
    <p:extLst>
      <p:ext uri="{BB962C8B-B14F-4D97-AF65-F5344CB8AC3E}">
        <p14:creationId xmlns:p14="http://schemas.microsoft.com/office/powerpoint/2010/main" val="3585782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65E64FE-DCFE-4D5D-B583-021A2ED12AEB}"/>
              </a:ext>
            </a:extLst>
          </p:cNvPr>
          <p:cNvSpPr>
            <a:spLocks noGrp="1"/>
          </p:cNvSpPr>
          <p:nvPr>
            <p:ph type="body" sz="quarter" idx="13"/>
          </p:nvPr>
        </p:nvSpPr>
        <p:spPr>
          <a:xfrm>
            <a:off x="342900" y="1711410"/>
            <a:ext cx="8458200" cy="4465553"/>
          </a:xfrm>
        </p:spPr>
        <p:txBody>
          <a:bodyPr/>
          <a:lstStyle/>
          <a:p>
            <a:r>
              <a:rPr lang="en-US" sz="2400" dirty="0"/>
              <a:t>Introduction to the AEE COE’s COP</a:t>
            </a:r>
          </a:p>
          <a:p>
            <a:r>
              <a:rPr lang="en-US" sz="2400" dirty="0"/>
              <a:t>Highlighted Solution: </a:t>
            </a:r>
            <a:r>
              <a:rPr lang="en-US" sz="2400" dirty="0" err="1"/>
              <a:t>Okta</a:t>
            </a:r>
            <a:endParaRPr lang="en-US" sz="2400" dirty="0"/>
          </a:p>
          <a:p>
            <a:r>
              <a:rPr lang="en-US" sz="2400" dirty="0"/>
              <a:t>Open discussion</a:t>
            </a:r>
          </a:p>
          <a:p>
            <a:pPr marL="0" indent="0">
              <a:buNone/>
            </a:pPr>
            <a:endParaRPr lang="en-US" dirty="0"/>
          </a:p>
          <a:p>
            <a:endParaRPr lang="en-US" dirty="0"/>
          </a:p>
        </p:txBody>
      </p:sp>
      <p:sp>
        <p:nvSpPr>
          <p:cNvPr id="4" name="Title 3">
            <a:extLst>
              <a:ext uri="{FF2B5EF4-FFF2-40B4-BE49-F238E27FC236}">
                <a16:creationId xmlns:a16="http://schemas.microsoft.com/office/drawing/2014/main" id="{F0EC9C5A-1026-47EE-9640-7D823E759989}"/>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912872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a:buFont typeface="Wingdings" panose="05000000000000000000" pitchFamily="2" charset="2"/>
              <a:buChar char="Ø"/>
            </a:pPr>
            <a:r>
              <a:rPr lang="en-US" b="1" dirty="0">
                <a:solidFill>
                  <a:schemeClr val="accent1">
                    <a:lumMod val="75000"/>
                  </a:schemeClr>
                </a:solidFill>
              </a:rPr>
              <a:t>Progress To Date:  Documentation / Confluence / Agile Architecture Roadmap</a:t>
            </a:r>
          </a:p>
          <a:p>
            <a:pPr marL="0" indent="0">
              <a:buNone/>
            </a:pPr>
            <a:endParaRPr lang="en-US" b="1" dirty="0">
              <a:solidFill>
                <a:schemeClr val="accent1">
                  <a:lumMod val="75000"/>
                </a:schemeClr>
              </a:solidFill>
            </a:endParaRPr>
          </a:p>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Tree>
    <p:extLst>
      <p:ext uri="{BB962C8B-B14F-4D97-AF65-F5344CB8AC3E}">
        <p14:creationId xmlns:p14="http://schemas.microsoft.com/office/powerpoint/2010/main" val="20030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342900" y="933254"/>
            <a:ext cx="8458200" cy="5203595"/>
          </a:xfrm>
        </p:spPr>
        <p:txBody>
          <a:bodyPr/>
          <a:lstStyle/>
          <a:p>
            <a:pPr>
              <a:buFont typeface="Wingdings" panose="05000000000000000000" pitchFamily="2" charset="2"/>
              <a:buChar char="q"/>
            </a:pPr>
            <a:r>
              <a:rPr lang="en-US" dirty="0"/>
              <a:t>The Architectural Runway a key element of Agile Architecture's lean way of  enabling and balancing between Emergent and Intentional Architecture:</a:t>
            </a:r>
          </a:p>
          <a:p>
            <a:pPr lvl="1">
              <a:buFont typeface="Wingdings" panose="05000000000000000000" pitchFamily="2" charset="2"/>
              <a:buChar char="v"/>
            </a:pPr>
            <a:r>
              <a:rPr lang="en-US" sz="1400" dirty="0"/>
              <a:t>The Architectural Runway … provides the necessary technical foundation for developing business initiatives and implementing new Features and/or Capabilities… consists of the existing code, components, and technical infrastructure needed to implement near-term features without excessive redesign and delay.</a:t>
            </a:r>
          </a:p>
          <a:p>
            <a:pPr>
              <a:buFont typeface="Wingdings" panose="05000000000000000000" pitchFamily="2" charset="2"/>
              <a:buChar char="q"/>
            </a:pPr>
            <a:r>
              <a:rPr lang="en-US" dirty="0"/>
              <a:t>The Architecture Runway includes:</a:t>
            </a:r>
          </a:p>
          <a:p>
            <a:pPr lvl="1">
              <a:buFont typeface="Wingdings" panose="05000000000000000000" pitchFamily="2" charset="2"/>
              <a:buChar char="v"/>
            </a:pPr>
            <a:r>
              <a:rPr lang="en-US" sz="1400" dirty="0"/>
              <a:t>Architectural Vision, Published Standards, and Foundational Components. </a:t>
            </a:r>
          </a:p>
          <a:p>
            <a:pPr lvl="1">
              <a:buFont typeface="Wingdings" panose="05000000000000000000" pitchFamily="2" charset="2"/>
              <a:buChar char="v"/>
            </a:pPr>
            <a:r>
              <a:rPr lang="en-US" sz="1400" dirty="0"/>
              <a:t>These evolve over time as business goals and technology evolve.</a:t>
            </a:r>
          </a:p>
          <a:p>
            <a:pPr lvl="1">
              <a:buFont typeface="Wingdings" panose="05000000000000000000" pitchFamily="2" charset="2"/>
              <a:buChar char="v"/>
            </a:pPr>
            <a:r>
              <a:rPr lang="en-US" sz="1400" dirty="0"/>
              <a:t>AEE will act as the PO of the Architecture Runway, and we will work to build a foundation that support the Architectural Vision.  This includes creating enablers to be completed by development teams (internal, contractors, or combination).</a:t>
            </a:r>
          </a:p>
          <a:p>
            <a:pPr>
              <a:buFont typeface="Wingdings" panose="05000000000000000000" pitchFamily="2" charset="2"/>
              <a:buChar char="q"/>
            </a:pPr>
            <a:r>
              <a:rPr lang="en-US" dirty="0"/>
              <a:t>The Architectural Runway is a Product that is</a:t>
            </a:r>
            <a:br>
              <a:rPr lang="en-US" dirty="0"/>
            </a:br>
            <a:r>
              <a:rPr lang="en-US" dirty="0"/>
              <a:t>consumed by development teams.</a:t>
            </a:r>
          </a:p>
          <a:p>
            <a:pPr lvl="1">
              <a:buFont typeface="Wingdings" panose="05000000000000000000" pitchFamily="2" charset="2"/>
              <a:buChar char="v"/>
            </a:pPr>
            <a:r>
              <a:rPr lang="en-US" sz="1400" dirty="0"/>
              <a:t>It runs just like any other product team,</a:t>
            </a:r>
            <a:br>
              <a:rPr lang="en-US" sz="1400" dirty="0"/>
            </a:br>
            <a:r>
              <a:rPr lang="en-US" sz="1400" dirty="0"/>
              <a:t>although in this case the PO will likely be</a:t>
            </a:r>
            <a:br>
              <a:rPr lang="en-US" sz="1400" dirty="0"/>
            </a:br>
            <a:r>
              <a:rPr lang="en-US" sz="1400" dirty="0"/>
              <a:t>an Architect, and many of the enablers</a:t>
            </a:r>
            <a:br>
              <a:rPr lang="en-US" sz="1400" dirty="0"/>
            </a:br>
            <a:r>
              <a:rPr lang="en-US" sz="1400" dirty="0"/>
              <a:t>and features will be developed on other ARTs   </a:t>
            </a:r>
          </a:p>
          <a:p>
            <a:pPr lvl="1">
              <a:buFont typeface="Wingdings" panose="05000000000000000000" pitchFamily="2" charset="2"/>
              <a:buChar char="v"/>
            </a:pPr>
            <a:endParaRPr lang="en-US" sz="1400" dirty="0"/>
          </a:p>
          <a:p>
            <a:pPr marL="553720" lvl="2" indent="-285750">
              <a:buSzPct val="90000"/>
              <a:buFont typeface="Wingdings" panose="05000000000000000000" pitchFamily="2" charset="2"/>
              <a:buChar char="q"/>
            </a:pPr>
            <a:endParaRPr lang="en-US" sz="1650" dirty="0"/>
          </a:p>
          <a:p>
            <a:pPr marL="267970" lvl="2" indent="0">
              <a:buSzPct val="90000"/>
              <a:buNone/>
            </a:pPr>
            <a:endParaRPr lang="en-US" sz="1650" dirty="0"/>
          </a:p>
          <a:p>
            <a:pPr marL="285750" lvl="1" indent="-285750">
              <a:buSzPct val="90000"/>
              <a:buFont typeface="Arial"/>
              <a:buChar char="•"/>
            </a:pPr>
            <a:endParaRPr lang="en-US" sz="1800" dirty="0"/>
          </a:p>
          <a:p>
            <a:pPr marL="285750" lvl="1" indent="-285750">
              <a:buSzPct val="90000"/>
              <a:buFont typeface="Arial"/>
              <a:buChar char="•"/>
            </a:pPr>
            <a:endParaRPr lang="en-US" sz="1800" dirty="0"/>
          </a:p>
          <a:p>
            <a:pPr marL="553720" lvl="2" indent="-285750">
              <a:buSzPct val="90000"/>
              <a:buFont typeface="Arial"/>
              <a:buChar char="•"/>
            </a:pPr>
            <a:endParaRPr lang="en-US" sz="1650" dirty="0"/>
          </a:p>
          <a:p>
            <a:pPr lvl="1"/>
            <a:endParaRPr lang="en-US" dirty="0"/>
          </a:p>
          <a:p>
            <a:pPr lvl="1"/>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400" b="1" dirty="0"/>
              <a:t>Architectural Runway</a:t>
            </a:r>
          </a:p>
        </p:txBody>
      </p:sp>
      <p:pic>
        <p:nvPicPr>
          <p:cNvPr id="6" name="Picture 5">
            <a:extLst>
              <a:ext uri="{FF2B5EF4-FFF2-40B4-BE49-F238E27FC236}">
                <a16:creationId xmlns:a16="http://schemas.microsoft.com/office/drawing/2014/main" id="{938905D8-56A7-4F51-9AEC-087E1BA28123}"/>
              </a:ext>
            </a:extLst>
          </p:cNvPr>
          <p:cNvPicPr>
            <a:picLocks noChangeAspect="1"/>
          </p:cNvPicPr>
          <p:nvPr/>
        </p:nvPicPr>
        <p:blipFill>
          <a:blip r:embed="rId2"/>
          <a:stretch>
            <a:fillRect/>
          </a:stretch>
        </p:blipFill>
        <p:spPr>
          <a:xfrm>
            <a:off x="5265018" y="4523874"/>
            <a:ext cx="3676851" cy="1624969"/>
          </a:xfrm>
          <a:prstGeom prst="rect">
            <a:avLst/>
          </a:prstGeom>
        </p:spPr>
      </p:pic>
    </p:spTree>
    <p:extLst>
      <p:ext uri="{BB962C8B-B14F-4D97-AF65-F5344CB8AC3E}">
        <p14:creationId xmlns:p14="http://schemas.microsoft.com/office/powerpoint/2010/main" val="21832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342900" y="933254"/>
            <a:ext cx="8458200" cy="5203595"/>
          </a:xfrm>
        </p:spPr>
        <p:txBody>
          <a:bodyPr/>
          <a:lstStyle/>
          <a:p>
            <a:pPr marL="0" indent="0">
              <a:buNone/>
            </a:pPr>
            <a:endParaRPr lang="en-US" sz="1400" dirty="0"/>
          </a:p>
          <a:p>
            <a:pPr>
              <a:buFont typeface="Wingdings" panose="05000000000000000000" pitchFamily="2" charset="2"/>
              <a:buChar char="q"/>
            </a:pPr>
            <a:r>
              <a:rPr lang="en-US" dirty="0"/>
              <a:t>Jira Link: </a:t>
            </a:r>
          </a:p>
          <a:p>
            <a:pPr lvl="1">
              <a:buFont typeface="Wingdings" panose="05000000000000000000" pitchFamily="2" charset="2"/>
              <a:buChar char="v"/>
            </a:pPr>
            <a:r>
              <a:rPr lang="en-US" sz="1400" dirty="0">
                <a:solidFill>
                  <a:srgbClr val="0070C0"/>
                </a:solidFill>
                <a:hlinkClick r:id="rId3">
                  <a:extLst>
                    <a:ext uri="{A12FA001-AC4F-418D-AE19-62706E023703}">
                      <ahyp:hlinkClr xmlns:ahyp="http://schemas.microsoft.com/office/drawing/2018/hyperlinkcolor" val="tx"/>
                    </a:ext>
                  </a:extLst>
                </a:hlinkClick>
              </a:rPr>
              <a:t>https://jira2.cotiviti.com/secure/RapidBoard.jspa?rapidView=3147&amp;projectKey=AR</a:t>
            </a:r>
            <a:endParaRPr lang="en-US" sz="1400" dirty="0">
              <a:solidFill>
                <a:srgbClr val="0070C0"/>
              </a:solidFill>
            </a:endParaRPr>
          </a:p>
          <a:p>
            <a:pPr>
              <a:buFont typeface="Wingdings" panose="05000000000000000000" pitchFamily="2" charset="2"/>
              <a:buChar char="q"/>
            </a:pPr>
            <a:r>
              <a:rPr lang="en-US" dirty="0"/>
              <a:t>Epic and Features:</a:t>
            </a:r>
          </a:p>
          <a:p>
            <a:pPr lvl="1">
              <a:buFont typeface="Wingdings" panose="05000000000000000000" pitchFamily="2" charset="2"/>
              <a:buChar char="v"/>
            </a:pPr>
            <a:r>
              <a:rPr lang="en-US" sz="1400" dirty="0"/>
              <a:t>AEE team created an Epic and list of Features as Enterprise level.</a:t>
            </a:r>
          </a:p>
          <a:p>
            <a:pPr lvl="1">
              <a:buFont typeface="Wingdings" panose="05000000000000000000" pitchFamily="2" charset="2"/>
              <a:buChar char="v"/>
            </a:pPr>
            <a:r>
              <a:rPr lang="en-US" sz="1400" dirty="0"/>
              <a:t>All these features defines functional, non-functional and infrastructure changes to implement integration with OKTA IM.</a:t>
            </a:r>
          </a:p>
          <a:p>
            <a:pPr lvl="1">
              <a:buFont typeface="Wingdings" panose="05000000000000000000" pitchFamily="2" charset="2"/>
              <a:buChar char="v"/>
            </a:pPr>
            <a:r>
              <a:rPr lang="en-US" sz="1400" dirty="0"/>
              <a:t>Respective application teams e.g. R&amp;D, Risk, Nucleus and RMI teams needs to create application specific Features/user stories based on the requirement and link/map to respective Features defined in AR board.</a:t>
            </a:r>
          </a:p>
          <a:p>
            <a:pPr lvl="1">
              <a:buFont typeface="Wingdings" panose="05000000000000000000" pitchFamily="2" charset="2"/>
              <a:buChar char="v"/>
            </a:pPr>
            <a:r>
              <a:rPr lang="en-US" sz="1400" dirty="0"/>
              <a:t>AEE team will help app. teams to understand the Features. So that application teams can draft respective application Features by the help of their Product Owner.</a:t>
            </a:r>
          </a:p>
          <a:p>
            <a:pPr marL="285750" lvl="1" indent="-285750">
              <a:buSzPct val="90000"/>
              <a:buFont typeface="Wingdings" panose="05000000000000000000" pitchFamily="2" charset="2"/>
              <a:buChar char="q"/>
            </a:pPr>
            <a:r>
              <a:rPr lang="en-US" sz="1800" dirty="0"/>
              <a:t>Okta Initiative Epic and Feature details:</a:t>
            </a:r>
          </a:p>
          <a:p>
            <a:pPr lvl="1">
              <a:buFont typeface="Wingdings" panose="05000000000000000000" pitchFamily="2" charset="2"/>
              <a:buChar char="v"/>
            </a:pPr>
            <a:r>
              <a:rPr lang="en-US" sz="1400" dirty="0"/>
              <a:t>Overall feature and mapping details.</a:t>
            </a:r>
          </a:p>
          <a:p>
            <a:pPr lvl="1">
              <a:buFont typeface="Wingdings" panose="05000000000000000000" pitchFamily="2" charset="2"/>
              <a:buChar char="v"/>
            </a:pPr>
            <a:endParaRPr lang="en-US" sz="1400" dirty="0"/>
          </a:p>
          <a:p>
            <a:pPr marL="553720" lvl="2" indent="-285750">
              <a:buSzPct val="90000"/>
              <a:buFont typeface="Wingdings" panose="05000000000000000000" pitchFamily="2" charset="2"/>
              <a:buChar char="q"/>
            </a:pPr>
            <a:endParaRPr lang="en-US" sz="1650" dirty="0"/>
          </a:p>
          <a:p>
            <a:pPr marL="267970" lvl="2" indent="0">
              <a:buSzPct val="90000"/>
              <a:buNone/>
            </a:pPr>
            <a:endParaRPr lang="en-US" sz="1650" dirty="0"/>
          </a:p>
          <a:p>
            <a:pPr marL="285750" lvl="1" indent="-285750">
              <a:buSzPct val="90000"/>
              <a:buFont typeface="Arial"/>
              <a:buChar char="•"/>
            </a:pPr>
            <a:endParaRPr lang="en-US" sz="1800" dirty="0"/>
          </a:p>
          <a:p>
            <a:pPr marL="285750" lvl="1" indent="-285750">
              <a:buSzPct val="90000"/>
              <a:buFont typeface="Arial"/>
              <a:buChar char="•"/>
            </a:pPr>
            <a:endParaRPr lang="en-US" sz="1800" dirty="0"/>
          </a:p>
          <a:p>
            <a:pPr marL="553720" lvl="2" indent="-285750">
              <a:buSzPct val="90000"/>
              <a:buFont typeface="Arial"/>
              <a:buChar char="•"/>
            </a:pPr>
            <a:endParaRPr lang="en-US" sz="1650" dirty="0"/>
          </a:p>
          <a:p>
            <a:pPr lvl="1"/>
            <a:endParaRPr lang="en-US" dirty="0"/>
          </a:p>
          <a:p>
            <a:pPr lvl="1"/>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400" b="1" dirty="0">
                <a:solidFill>
                  <a:schemeClr val="lt1"/>
                </a:solidFill>
                <a:latin typeface="+mn-lt"/>
                <a:ea typeface="+mn-ea"/>
                <a:cs typeface="+mn-cs"/>
              </a:rPr>
              <a:t>JIRA: Architectural Runway Board</a:t>
            </a:r>
          </a:p>
        </p:txBody>
      </p:sp>
      <p:graphicFrame>
        <p:nvGraphicFramePr>
          <p:cNvPr id="5" name="Table 5">
            <a:extLst>
              <a:ext uri="{FF2B5EF4-FFF2-40B4-BE49-F238E27FC236}">
                <a16:creationId xmlns:a16="http://schemas.microsoft.com/office/drawing/2014/main" id="{9C157F45-8789-459C-AC12-B4FB32EC8176}"/>
              </a:ext>
            </a:extLst>
          </p:cNvPr>
          <p:cNvGraphicFramePr>
            <a:graphicFrameLocks noGrp="1"/>
          </p:cNvGraphicFramePr>
          <p:nvPr/>
        </p:nvGraphicFramePr>
        <p:xfrm>
          <a:off x="936859" y="5016099"/>
          <a:ext cx="6096000" cy="741680"/>
        </p:xfrm>
        <a:graphic>
          <a:graphicData uri="http://schemas.openxmlformats.org/drawingml/2006/table">
            <a:tbl>
              <a:tblPr firstRow="1" bandRow="1">
                <a:tableStyleId>{FABFCF23-3B69-468F-B69F-88F6DE6A72F2}</a:tableStyleId>
              </a:tblPr>
              <a:tblGrid>
                <a:gridCol w="1524000">
                  <a:extLst>
                    <a:ext uri="{9D8B030D-6E8A-4147-A177-3AD203B41FA5}">
                      <a16:colId xmlns:a16="http://schemas.microsoft.com/office/drawing/2014/main" val="1957763998"/>
                    </a:ext>
                  </a:extLst>
                </a:gridCol>
                <a:gridCol w="1524000">
                  <a:extLst>
                    <a:ext uri="{9D8B030D-6E8A-4147-A177-3AD203B41FA5}">
                      <a16:colId xmlns:a16="http://schemas.microsoft.com/office/drawing/2014/main" val="2770355771"/>
                    </a:ext>
                  </a:extLst>
                </a:gridCol>
                <a:gridCol w="1524000">
                  <a:extLst>
                    <a:ext uri="{9D8B030D-6E8A-4147-A177-3AD203B41FA5}">
                      <a16:colId xmlns:a16="http://schemas.microsoft.com/office/drawing/2014/main" val="3981871707"/>
                    </a:ext>
                  </a:extLst>
                </a:gridCol>
                <a:gridCol w="1524000">
                  <a:extLst>
                    <a:ext uri="{9D8B030D-6E8A-4147-A177-3AD203B41FA5}">
                      <a16:colId xmlns:a16="http://schemas.microsoft.com/office/drawing/2014/main" val="3191262390"/>
                    </a:ext>
                  </a:extLst>
                </a:gridCol>
              </a:tblGrid>
              <a:tr h="370840">
                <a:tc>
                  <a:txBody>
                    <a:bodyPr/>
                    <a:lstStyle/>
                    <a:p>
                      <a:pPr algn="ctr"/>
                      <a:r>
                        <a:rPr lang="en-US" dirty="0"/>
                        <a:t># EPIC</a:t>
                      </a:r>
                    </a:p>
                  </a:txBody>
                  <a:tcPr/>
                </a:tc>
                <a:tc>
                  <a:txBody>
                    <a:bodyPr/>
                    <a:lstStyle/>
                    <a:p>
                      <a:pPr algn="ctr"/>
                      <a:r>
                        <a:rPr lang="en-US" dirty="0"/>
                        <a:t># Features</a:t>
                      </a:r>
                    </a:p>
                  </a:txBody>
                  <a:tcPr/>
                </a:tc>
                <a:tc>
                  <a:txBody>
                    <a:bodyPr/>
                    <a:lstStyle/>
                    <a:p>
                      <a:pPr algn="ctr"/>
                      <a:r>
                        <a:rPr lang="en-US" dirty="0"/>
                        <a:t># Nucleus</a:t>
                      </a:r>
                    </a:p>
                  </a:txBody>
                  <a:tcPr/>
                </a:tc>
                <a:tc>
                  <a:txBody>
                    <a:bodyPr/>
                    <a:lstStyle/>
                    <a:p>
                      <a:pPr algn="ctr"/>
                      <a:r>
                        <a:rPr lang="en-US" dirty="0"/>
                        <a:t># RPM</a:t>
                      </a:r>
                    </a:p>
                  </a:txBody>
                  <a:tcPr/>
                </a:tc>
                <a:extLst>
                  <a:ext uri="{0D108BD9-81ED-4DB2-BD59-A6C34878D82A}">
                    <a16:rowId xmlns:a16="http://schemas.microsoft.com/office/drawing/2014/main" val="3961146521"/>
                  </a:ext>
                </a:extLst>
              </a:tr>
              <a:tr h="370840">
                <a:tc>
                  <a:txBody>
                    <a:bodyPr/>
                    <a:lstStyle/>
                    <a:p>
                      <a:pPr algn="ctr"/>
                      <a:r>
                        <a:rPr lang="en-US" dirty="0"/>
                        <a:t>04</a:t>
                      </a:r>
                    </a:p>
                  </a:txBody>
                  <a:tcPr/>
                </a:tc>
                <a:tc>
                  <a:txBody>
                    <a:bodyPr/>
                    <a:lstStyle/>
                    <a:p>
                      <a:pPr algn="ctr"/>
                      <a:r>
                        <a:rPr lang="en-US" dirty="0"/>
                        <a:t>15</a:t>
                      </a:r>
                    </a:p>
                  </a:txBody>
                  <a:tcPr/>
                </a:tc>
                <a:tc>
                  <a:txBody>
                    <a:bodyPr/>
                    <a:lstStyle/>
                    <a:p>
                      <a:pPr algn="ctr"/>
                      <a:r>
                        <a:rPr lang="en-US" dirty="0"/>
                        <a:t>02</a:t>
                      </a:r>
                    </a:p>
                  </a:txBody>
                  <a:tcPr/>
                </a:tc>
                <a:tc>
                  <a:txBody>
                    <a:bodyPr/>
                    <a:lstStyle/>
                    <a:p>
                      <a:pPr algn="ctr"/>
                      <a:r>
                        <a:rPr lang="en-US" dirty="0"/>
                        <a:t>07</a:t>
                      </a:r>
                    </a:p>
                  </a:txBody>
                  <a:tcPr/>
                </a:tc>
                <a:extLst>
                  <a:ext uri="{0D108BD9-81ED-4DB2-BD59-A6C34878D82A}">
                    <a16:rowId xmlns:a16="http://schemas.microsoft.com/office/drawing/2014/main" val="558855351"/>
                  </a:ext>
                </a:extLst>
              </a:tr>
            </a:tbl>
          </a:graphicData>
        </a:graphic>
      </p:graphicFrame>
      <p:graphicFrame>
        <p:nvGraphicFramePr>
          <p:cNvPr id="6" name="Object 5">
            <a:extLst>
              <a:ext uri="{FF2B5EF4-FFF2-40B4-BE49-F238E27FC236}">
                <a16:creationId xmlns:a16="http://schemas.microsoft.com/office/drawing/2014/main" id="{2DBB8E5A-898C-43CD-917B-D903DE9FA869}"/>
              </a:ext>
            </a:extLst>
          </p:cNvPr>
          <p:cNvGraphicFramePr>
            <a:graphicFrameLocks noChangeAspect="1"/>
          </p:cNvGraphicFramePr>
          <p:nvPr/>
        </p:nvGraphicFramePr>
        <p:xfrm>
          <a:off x="6545379" y="4344436"/>
          <a:ext cx="914400" cy="806450"/>
        </p:xfrm>
        <a:graphic>
          <a:graphicData uri="http://schemas.openxmlformats.org/presentationml/2006/ole">
            <mc:AlternateContent xmlns:mc="http://schemas.openxmlformats.org/markup-compatibility/2006">
              <mc:Choice xmlns:v="urn:schemas-microsoft-com:vml" Requires="v">
                <p:oleObj spid="_x0000_s1028" name="Worksheet" showAsIcon="1" r:id="rId4" imgW="914400" imgH="806400" progId="Excel.Sheet.12">
                  <p:embed/>
                </p:oleObj>
              </mc:Choice>
              <mc:Fallback>
                <p:oleObj name="Worksheet" showAsIcon="1" r:id="rId4" imgW="914400" imgH="806400" progId="Excel.Sheet.12">
                  <p:embed/>
                  <p:pic>
                    <p:nvPicPr>
                      <p:cNvPr id="6" name="Object 5">
                        <a:extLst>
                          <a:ext uri="{FF2B5EF4-FFF2-40B4-BE49-F238E27FC236}">
                            <a16:creationId xmlns:a16="http://schemas.microsoft.com/office/drawing/2014/main" id="{2DBB8E5A-898C-43CD-917B-D903DE9FA869}"/>
                          </a:ext>
                        </a:extLst>
                      </p:cNvPr>
                      <p:cNvPicPr/>
                      <p:nvPr/>
                    </p:nvPicPr>
                    <p:blipFill>
                      <a:blip r:embed="rId5"/>
                      <a:stretch>
                        <a:fillRect/>
                      </a:stretch>
                    </p:blipFill>
                    <p:spPr>
                      <a:xfrm>
                        <a:off x="6545379" y="434443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36299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342900" y="914400"/>
            <a:ext cx="8458200" cy="5262563"/>
          </a:xfrm>
        </p:spPr>
        <p:txBody>
          <a:bodyPr/>
          <a:lstStyle/>
          <a:p>
            <a:pPr marL="0" indent="0">
              <a:buNone/>
            </a:pPr>
            <a:r>
              <a:rPr lang="en-US" sz="1600" dirty="0"/>
              <a:t>Confluence is used as collaboration wiki </a:t>
            </a:r>
            <a:r>
              <a:rPr lang="en-US" sz="1600" b="1" dirty="0"/>
              <a:t>tool</a:t>
            </a:r>
            <a:r>
              <a:rPr lang="en-US" sz="1600" dirty="0"/>
              <a:t> to help teams to collaborate and share knowledge efficiently. Overall Okta SSO initiative update is captured in Confluence to track Project status, Progress, Timelines, Workshop/training status and Risk/issues details. </a:t>
            </a:r>
          </a:p>
          <a:p>
            <a:pPr marL="0" indent="0">
              <a:buNone/>
            </a:pPr>
            <a:endParaRPr lang="en-US" sz="1600" dirty="0"/>
          </a:p>
          <a:p>
            <a:pPr>
              <a:buFont typeface="Wingdings" panose="05000000000000000000" pitchFamily="2" charset="2"/>
              <a:buChar char="q"/>
            </a:pPr>
            <a:r>
              <a:rPr lang="en-US" dirty="0"/>
              <a:t>Confluence link:</a:t>
            </a:r>
          </a:p>
          <a:p>
            <a:pPr lvl="1">
              <a:buFont typeface="Wingdings" panose="05000000000000000000" pitchFamily="2" charset="2"/>
              <a:buChar char="v"/>
            </a:pPr>
            <a:r>
              <a:rPr lang="en-US" sz="1400" dirty="0">
                <a:solidFill>
                  <a:srgbClr val="0070C0"/>
                </a:solidFill>
                <a:hlinkClick r:id="rId2">
                  <a:extLst>
                    <a:ext uri="{A12FA001-AC4F-418D-AE19-62706E023703}">
                      <ahyp:hlinkClr xmlns:ahyp="http://schemas.microsoft.com/office/drawing/2018/hyperlinkcolor" val="tx"/>
                    </a:ext>
                  </a:extLst>
                </a:hlinkClick>
              </a:rPr>
              <a:t>https://confluence2.cotiviti.com/display/AEE/Single+Sign-on</a:t>
            </a:r>
            <a:r>
              <a:rPr lang="en-US" sz="1400" dirty="0">
                <a:solidFill>
                  <a:srgbClr val="0070C0"/>
                </a:solidFill>
              </a:rPr>
              <a:t> </a:t>
            </a:r>
          </a:p>
          <a:p>
            <a:pPr>
              <a:buFont typeface="Wingdings" panose="05000000000000000000" pitchFamily="2" charset="2"/>
              <a:buChar char="q"/>
            </a:pPr>
            <a:r>
              <a:rPr lang="en-US" sz="1700" dirty="0"/>
              <a:t>Zoom Recording: </a:t>
            </a:r>
          </a:p>
          <a:p>
            <a:pPr lvl="1">
              <a:buFont typeface="Wingdings" panose="05000000000000000000" pitchFamily="2" charset="2"/>
              <a:buChar char="v"/>
            </a:pPr>
            <a:r>
              <a:rPr lang="en-US" sz="1400" dirty="0"/>
              <a:t>All workshop session recordings and meeting minutes are uploaded in Confluence. </a:t>
            </a:r>
          </a:p>
          <a:p>
            <a:pPr marL="285750" lvl="1" indent="-285750">
              <a:buSzPct val="90000"/>
              <a:buFont typeface="Wingdings" panose="05000000000000000000" pitchFamily="2" charset="2"/>
              <a:buChar char="q"/>
            </a:pPr>
            <a:r>
              <a:rPr lang="en-US" sz="1700" dirty="0"/>
              <a:t>OKTA Documents and best practices:</a:t>
            </a:r>
          </a:p>
          <a:p>
            <a:pPr marL="553720" lvl="2" indent="-285750">
              <a:buSzPct val="90000"/>
              <a:buFont typeface="Wingdings" panose="05000000000000000000" pitchFamily="2" charset="2"/>
              <a:buChar char="v"/>
            </a:pPr>
            <a:r>
              <a:rPr lang="en-US" sz="1550" dirty="0"/>
              <a:t>All okta shared design documents and best practices are uploaded in confluence.</a:t>
            </a:r>
          </a:p>
          <a:p>
            <a:pPr marL="285750" lvl="1" indent="-285750">
              <a:buSzPct val="90000"/>
              <a:buFont typeface="Wingdings" panose="05000000000000000000" pitchFamily="2" charset="2"/>
              <a:buChar char="q"/>
            </a:pPr>
            <a:r>
              <a:rPr lang="en-US" sz="1700" dirty="0"/>
              <a:t>Status reporting:</a:t>
            </a:r>
          </a:p>
          <a:p>
            <a:pPr marL="553720" lvl="2" indent="-285750">
              <a:buSzPct val="90000"/>
              <a:buFont typeface="Wingdings" panose="05000000000000000000" pitchFamily="2" charset="2"/>
              <a:buChar char="v"/>
            </a:pPr>
            <a:r>
              <a:rPr lang="en-US" sz="1550" dirty="0"/>
              <a:t>AEE team update weekly project update</a:t>
            </a:r>
          </a:p>
          <a:p>
            <a:pPr marL="553720" lvl="2" indent="-285750">
              <a:buSzPct val="90000"/>
              <a:buFont typeface="Wingdings" panose="05000000000000000000" pitchFamily="2" charset="2"/>
              <a:buChar char="v"/>
            </a:pPr>
            <a:r>
              <a:rPr lang="en-US" sz="1550" dirty="0"/>
              <a:t>Timelines</a:t>
            </a:r>
          </a:p>
          <a:p>
            <a:pPr marL="553720" lvl="2" indent="-285750">
              <a:buSzPct val="90000"/>
              <a:buFont typeface="Wingdings" panose="05000000000000000000" pitchFamily="2" charset="2"/>
              <a:buChar char="v"/>
            </a:pPr>
            <a:r>
              <a:rPr lang="en-US" sz="1550" dirty="0"/>
              <a:t>Environment</a:t>
            </a:r>
          </a:p>
          <a:p>
            <a:pPr marL="553720" lvl="2" indent="-285750">
              <a:buSzPct val="90000"/>
              <a:buFont typeface="Wingdings" panose="05000000000000000000" pitchFamily="2" charset="2"/>
              <a:buChar char="v"/>
            </a:pPr>
            <a:r>
              <a:rPr lang="en-US" sz="1550" dirty="0"/>
              <a:t>Feature status</a:t>
            </a:r>
          </a:p>
          <a:p>
            <a:pPr marL="553720" lvl="2" indent="-285750">
              <a:buSzPct val="90000"/>
              <a:buFont typeface="Wingdings" panose="05000000000000000000" pitchFamily="2" charset="2"/>
              <a:buChar char="v"/>
            </a:pPr>
            <a:r>
              <a:rPr lang="en-US" sz="1550" dirty="0"/>
              <a:t>Risk, Mitigation and Issues</a:t>
            </a:r>
          </a:p>
          <a:p>
            <a:pPr marL="267970" lvl="2" indent="0">
              <a:buSzPct val="90000"/>
              <a:buNone/>
            </a:pPr>
            <a:endParaRPr lang="en-US" sz="1550" dirty="0"/>
          </a:p>
          <a:p>
            <a:pPr marL="553720" lvl="2" indent="-285750">
              <a:buSzPct val="90000"/>
              <a:buFont typeface="Wingdings" panose="05000000000000000000" pitchFamily="2" charset="2"/>
              <a:buChar char="v"/>
            </a:pPr>
            <a:endParaRPr lang="en-US" sz="1550" dirty="0"/>
          </a:p>
          <a:p>
            <a:pPr marL="553720" lvl="2" indent="-285750">
              <a:buSzPct val="90000"/>
              <a:buFont typeface="Wingdings" panose="05000000000000000000" pitchFamily="2" charset="2"/>
              <a:buChar char="v"/>
            </a:pPr>
            <a:endParaRPr lang="en-US" sz="1550" dirty="0"/>
          </a:p>
          <a:p>
            <a:pPr marL="553720" lvl="2" indent="-285750">
              <a:buSzPct val="90000"/>
              <a:buFont typeface="Wingdings" panose="05000000000000000000" pitchFamily="2" charset="2"/>
              <a:buChar char="v"/>
            </a:pPr>
            <a:endParaRPr lang="en-US" sz="1550" dirty="0"/>
          </a:p>
          <a:p>
            <a:pPr marL="553720" lvl="2" indent="-285750">
              <a:buSzPct val="90000"/>
              <a:buFont typeface="Wingdings" panose="05000000000000000000" pitchFamily="2" charset="2"/>
              <a:buChar char="v"/>
            </a:pPr>
            <a:endParaRPr lang="en-US" sz="1550" dirty="0"/>
          </a:p>
          <a:p>
            <a:pPr marL="553720" lvl="2" indent="-285750">
              <a:buSzPct val="90000"/>
              <a:buFont typeface="Wingdings" panose="05000000000000000000" pitchFamily="2" charset="2"/>
              <a:buChar char="v"/>
            </a:pPr>
            <a:endParaRPr lang="en-US" sz="1550" dirty="0"/>
          </a:p>
          <a:p>
            <a:pPr marL="553720" lvl="2" indent="-285750">
              <a:buSzPct val="90000"/>
              <a:buFont typeface="Wingdings" panose="05000000000000000000" pitchFamily="2" charset="2"/>
              <a:buChar char="v"/>
            </a:pPr>
            <a:endParaRPr lang="en-US" sz="1550" dirty="0"/>
          </a:p>
          <a:p>
            <a:pPr lvl="1">
              <a:buFont typeface="Wingdings" panose="05000000000000000000" pitchFamily="2" charset="2"/>
              <a:buChar char="v"/>
            </a:pPr>
            <a:endParaRPr lang="en-US" sz="1400" dirty="0"/>
          </a:p>
          <a:p>
            <a:pPr lvl="1">
              <a:buFont typeface="Wingdings" panose="05000000000000000000" pitchFamily="2" charset="2"/>
              <a:buChar char="v"/>
            </a:pPr>
            <a:endParaRPr lang="en-US" sz="1400" dirty="0"/>
          </a:p>
          <a:p>
            <a:pPr lvl="1">
              <a:buFont typeface="Wingdings" panose="05000000000000000000" pitchFamily="2" charset="2"/>
              <a:buChar char="v"/>
            </a:pPr>
            <a:endParaRPr lang="en-US" sz="1400" dirty="0"/>
          </a:p>
          <a:p>
            <a:pPr marL="337820" lvl="1" indent="0">
              <a:buNone/>
            </a:pPr>
            <a:endParaRPr lang="en-US" sz="1400" dirty="0">
              <a:solidFill>
                <a:srgbClr val="0070C0"/>
              </a:solidFill>
            </a:endParaRPr>
          </a:p>
          <a:p>
            <a:pPr lvl="1"/>
            <a:endParaRPr lang="en-US" sz="1400" dirty="0">
              <a:solidFill>
                <a:srgbClr val="0070C0"/>
              </a:solidFill>
            </a:endParaRPr>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83979"/>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400" b="1" dirty="0"/>
              <a:t>Confluence</a:t>
            </a:r>
            <a:endParaRPr lang="en-US" sz="2400" b="1" dirty="0">
              <a:solidFill>
                <a:schemeClr val="lt1"/>
              </a:solidFill>
              <a:latin typeface="+mn-lt"/>
              <a:ea typeface="+mn-ea"/>
              <a:cs typeface="+mn-cs"/>
            </a:endParaRPr>
          </a:p>
        </p:txBody>
      </p:sp>
    </p:spTree>
    <p:extLst>
      <p:ext uri="{BB962C8B-B14F-4D97-AF65-F5344CB8AC3E}">
        <p14:creationId xmlns:p14="http://schemas.microsoft.com/office/powerpoint/2010/main" val="392831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84177"/>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400" b="1" dirty="0">
                <a:solidFill>
                  <a:schemeClr val="lt1"/>
                </a:solidFill>
                <a:latin typeface="+mn-lt"/>
                <a:ea typeface="+mn-ea"/>
                <a:cs typeface="+mn-cs"/>
              </a:rPr>
              <a:t>Accomplishments</a:t>
            </a:r>
          </a:p>
        </p:txBody>
      </p:sp>
      <p:graphicFrame>
        <p:nvGraphicFramePr>
          <p:cNvPr id="5" name="Table 5">
            <a:extLst>
              <a:ext uri="{FF2B5EF4-FFF2-40B4-BE49-F238E27FC236}">
                <a16:creationId xmlns:a16="http://schemas.microsoft.com/office/drawing/2014/main" id="{97EE28D9-A924-4AE0-B2C0-141321475C2E}"/>
              </a:ext>
            </a:extLst>
          </p:cNvPr>
          <p:cNvGraphicFramePr>
            <a:graphicFrameLocks noGrp="1"/>
          </p:cNvGraphicFramePr>
          <p:nvPr/>
        </p:nvGraphicFramePr>
        <p:xfrm>
          <a:off x="342899" y="904875"/>
          <a:ext cx="8458200" cy="5151883"/>
        </p:xfrm>
        <a:graphic>
          <a:graphicData uri="http://schemas.openxmlformats.org/drawingml/2006/table">
            <a:tbl>
              <a:tblPr firstRow="1" bandRow="1">
                <a:tableStyleId>{5C22544A-7EE6-4342-B048-85BDC9FD1C3A}</a:tableStyleId>
              </a:tblPr>
              <a:tblGrid>
                <a:gridCol w="2114550">
                  <a:extLst>
                    <a:ext uri="{9D8B030D-6E8A-4147-A177-3AD203B41FA5}">
                      <a16:colId xmlns:a16="http://schemas.microsoft.com/office/drawing/2014/main" val="2528841439"/>
                    </a:ext>
                  </a:extLst>
                </a:gridCol>
                <a:gridCol w="2114550">
                  <a:extLst>
                    <a:ext uri="{9D8B030D-6E8A-4147-A177-3AD203B41FA5}">
                      <a16:colId xmlns:a16="http://schemas.microsoft.com/office/drawing/2014/main" val="2000541802"/>
                    </a:ext>
                  </a:extLst>
                </a:gridCol>
                <a:gridCol w="2114550">
                  <a:extLst>
                    <a:ext uri="{9D8B030D-6E8A-4147-A177-3AD203B41FA5}">
                      <a16:colId xmlns:a16="http://schemas.microsoft.com/office/drawing/2014/main" val="141809852"/>
                    </a:ext>
                  </a:extLst>
                </a:gridCol>
                <a:gridCol w="2114550">
                  <a:extLst>
                    <a:ext uri="{9D8B030D-6E8A-4147-A177-3AD203B41FA5}">
                      <a16:colId xmlns:a16="http://schemas.microsoft.com/office/drawing/2014/main" val="4152349103"/>
                    </a:ext>
                  </a:extLst>
                </a:gridCol>
              </a:tblGrid>
              <a:tr h="415337">
                <a:tc>
                  <a:txBody>
                    <a:bodyPr/>
                    <a:lstStyle/>
                    <a:p>
                      <a:r>
                        <a:rPr lang="en-US" dirty="0"/>
                        <a:t>Topic</a:t>
                      </a:r>
                    </a:p>
                  </a:txBody>
                  <a:tcPr/>
                </a:tc>
                <a:tc>
                  <a:txBody>
                    <a:bodyPr/>
                    <a:lstStyle/>
                    <a:p>
                      <a:r>
                        <a:rPr lang="en-US" dirty="0"/>
                        <a:t>Status</a:t>
                      </a:r>
                    </a:p>
                  </a:txBody>
                  <a:tcPr/>
                </a:tc>
                <a:tc>
                  <a:txBody>
                    <a:bodyPr/>
                    <a:lstStyle/>
                    <a:p>
                      <a:r>
                        <a:rPr lang="en-US" dirty="0"/>
                        <a:t>Participants</a:t>
                      </a:r>
                    </a:p>
                  </a:txBody>
                  <a:tcPr/>
                </a:tc>
                <a:tc>
                  <a:txBody>
                    <a:bodyPr/>
                    <a:lstStyle/>
                    <a:p>
                      <a:r>
                        <a:rPr lang="en-US" dirty="0"/>
                        <a:t>Comment</a:t>
                      </a:r>
                    </a:p>
                  </a:txBody>
                  <a:tcPr/>
                </a:tc>
                <a:extLst>
                  <a:ext uri="{0D108BD9-81ED-4DB2-BD59-A6C34878D82A}">
                    <a16:rowId xmlns:a16="http://schemas.microsoft.com/office/drawing/2014/main" val="280536421"/>
                  </a:ext>
                </a:extLst>
              </a:tr>
              <a:tr h="563265">
                <a:tc>
                  <a:txBody>
                    <a:bodyPr/>
                    <a:lstStyle/>
                    <a:p>
                      <a:r>
                        <a:rPr lang="en-US" sz="1400" b="0" dirty="0">
                          <a:solidFill>
                            <a:schemeClr val="tx1"/>
                          </a:solidFill>
                        </a:rPr>
                        <a:t>OKTA Training </a:t>
                      </a:r>
                      <a:endParaRPr lang="en-US" b="0" dirty="0">
                        <a:solidFill>
                          <a:schemeClr val="tx1"/>
                        </a:solidFill>
                      </a:endParaRPr>
                    </a:p>
                  </a:txBody>
                  <a:tcPr/>
                </a:tc>
                <a:tc>
                  <a:txBody>
                    <a:bodyPr/>
                    <a:lstStyle/>
                    <a:p>
                      <a:r>
                        <a:rPr lang="en-US" b="0" dirty="0">
                          <a:solidFill>
                            <a:schemeClr val="tx1"/>
                          </a:solidFill>
                        </a:rPr>
                        <a:t>Completed</a:t>
                      </a:r>
                    </a:p>
                  </a:txBody>
                  <a:tcPr/>
                </a:tc>
                <a:tc>
                  <a:txBody>
                    <a:bodyPr/>
                    <a:lstStyle/>
                    <a:p>
                      <a:r>
                        <a:rPr lang="en-US" b="0" dirty="0">
                          <a:solidFill>
                            <a:schemeClr val="tx1"/>
                          </a:solidFill>
                        </a:rPr>
                        <a:t>Okta PS and Cotiviti app teams</a:t>
                      </a:r>
                    </a:p>
                  </a:txBody>
                  <a:tcPr/>
                </a:tc>
                <a:tc>
                  <a:txBody>
                    <a:bodyPr/>
                    <a:lstStyle/>
                    <a:p>
                      <a:endParaRPr lang="en-US" b="0" dirty="0">
                        <a:solidFill>
                          <a:schemeClr val="tx1"/>
                        </a:solidFill>
                      </a:endParaRPr>
                    </a:p>
                  </a:txBody>
                  <a:tcPr/>
                </a:tc>
                <a:extLst>
                  <a:ext uri="{0D108BD9-81ED-4DB2-BD59-A6C34878D82A}">
                    <a16:rowId xmlns:a16="http://schemas.microsoft.com/office/drawing/2014/main" val="2777928314"/>
                  </a:ext>
                </a:extLst>
              </a:tr>
              <a:tr h="563265">
                <a:tc>
                  <a:txBody>
                    <a:bodyPr/>
                    <a:lstStyle/>
                    <a:p>
                      <a:r>
                        <a:rPr lang="en-US" b="0" dirty="0">
                          <a:solidFill>
                            <a:schemeClr val="tx1"/>
                          </a:solidFill>
                        </a:rPr>
                        <a:t>Risk Adjustment Integration workshop</a:t>
                      </a:r>
                    </a:p>
                  </a:txBody>
                  <a:tcPr/>
                </a:tc>
                <a:tc>
                  <a:txBody>
                    <a:bodyPr/>
                    <a:lstStyle/>
                    <a:p>
                      <a:r>
                        <a:rPr lang="en-US" b="0" dirty="0">
                          <a:solidFill>
                            <a:schemeClr val="tx1"/>
                          </a:solidFill>
                        </a:rPr>
                        <a:t>Completed</a:t>
                      </a:r>
                    </a:p>
                  </a:txBody>
                  <a:tcPr/>
                </a:tc>
                <a:tc>
                  <a:txBody>
                    <a:bodyPr/>
                    <a:lstStyle/>
                    <a:p>
                      <a:r>
                        <a:rPr lang="en-US" b="0" dirty="0">
                          <a:solidFill>
                            <a:schemeClr val="tx1"/>
                          </a:solidFill>
                        </a:rPr>
                        <a:t>Risk/RPM and Okta PS teams</a:t>
                      </a:r>
                    </a:p>
                  </a:txBody>
                  <a:tcPr/>
                </a:tc>
                <a:tc>
                  <a:txBody>
                    <a:bodyPr/>
                    <a:lstStyle/>
                    <a:p>
                      <a:endParaRPr lang="en-US" b="0" dirty="0">
                        <a:solidFill>
                          <a:schemeClr val="tx1"/>
                        </a:solidFill>
                      </a:endParaRPr>
                    </a:p>
                  </a:txBody>
                  <a:tcPr/>
                </a:tc>
                <a:extLst>
                  <a:ext uri="{0D108BD9-81ED-4DB2-BD59-A6C34878D82A}">
                    <a16:rowId xmlns:a16="http://schemas.microsoft.com/office/drawing/2014/main" val="2270306794"/>
                  </a:ext>
                </a:extLst>
              </a:tr>
              <a:tr h="563265">
                <a:tc>
                  <a:txBody>
                    <a:bodyPr/>
                    <a:lstStyle/>
                    <a:p>
                      <a:r>
                        <a:rPr lang="en-US" b="0" dirty="0">
                          <a:solidFill>
                            <a:schemeClr val="tx1"/>
                          </a:solidFill>
                        </a:rPr>
                        <a:t>Nucleus Integration workshop</a:t>
                      </a:r>
                    </a:p>
                  </a:txBody>
                  <a:tcPr/>
                </a:tc>
                <a:tc>
                  <a:txBody>
                    <a:bodyPr/>
                    <a:lstStyle/>
                    <a:p>
                      <a:r>
                        <a:rPr lang="en-US" b="0" dirty="0">
                          <a:solidFill>
                            <a:schemeClr val="tx1"/>
                          </a:solidFill>
                        </a:rPr>
                        <a:t>Completed</a:t>
                      </a:r>
                    </a:p>
                  </a:txBody>
                  <a:tcPr/>
                </a:tc>
                <a:tc>
                  <a:txBody>
                    <a:bodyPr/>
                    <a:lstStyle/>
                    <a:p>
                      <a:r>
                        <a:rPr lang="en-US" b="0" dirty="0">
                          <a:solidFill>
                            <a:schemeClr val="tx1"/>
                          </a:solidFill>
                        </a:rPr>
                        <a:t>Nucleus and Okta PS team</a:t>
                      </a:r>
                    </a:p>
                  </a:txBody>
                  <a:tcPr/>
                </a:tc>
                <a:tc>
                  <a:txBody>
                    <a:bodyPr/>
                    <a:lstStyle/>
                    <a:p>
                      <a:endParaRPr lang="en-US" b="0" dirty="0">
                        <a:solidFill>
                          <a:schemeClr val="tx1"/>
                        </a:solidFill>
                      </a:endParaRPr>
                    </a:p>
                  </a:txBody>
                  <a:tcPr/>
                </a:tc>
                <a:extLst>
                  <a:ext uri="{0D108BD9-81ED-4DB2-BD59-A6C34878D82A}">
                    <a16:rowId xmlns:a16="http://schemas.microsoft.com/office/drawing/2014/main" val="2774541266"/>
                  </a:ext>
                </a:extLst>
              </a:tr>
              <a:tr h="563265">
                <a:tc>
                  <a:txBody>
                    <a:bodyPr/>
                    <a:lstStyle/>
                    <a:p>
                      <a:r>
                        <a:rPr lang="en-US" b="0" dirty="0">
                          <a:solidFill>
                            <a:schemeClr val="tx1"/>
                          </a:solidFill>
                        </a:rPr>
                        <a:t>Okta Design document Review</a:t>
                      </a:r>
                    </a:p>
                  </a:txBody>
                  <a:tcPr/>
                </a:tc>
                <a:tc>
                  <a:txBody>
                    <a:bodyPr/>
                    <a:lstStyle/>
                    <a:p>
                      <a:r>
                        <a:rPr lang="en-US" b="0" dirty="0">
                          <a:solidFill>
                            <a:schemeClr val="tx1"/>
                          </a:solidFill>
                        </a:rPr>
                        <a:t>Open</a:t>
                      </a:r>
                    </a:p>
                  </a:txBody>
                  <a:tcPr/>
                </a:tc>
                <a:tc>
                  <a:txBody>
                    <a:bodyPr/>
                    <a:lstStyle/>
                    <a:p>
                      <a:r>
                        <a:rPr lang="en-US" b="0" dirty="0">
                          <a:solidFill>
                            <a:schemeClr val="tx1"/>
                          </a:solidFill>
                        </a:rPr>
                        <a:t>Okta and Cotiviti app teams</a:t>
                      </a:r>
                    </a:p>
                  </a:txBody>
                  <a:tcPr/>
                </a:tc>
                <a:tc>
                  <a:txBody>
                    <a:bodyPr/>
                    <a:lstStyle/>
                    <a:p>
                      <a:endParaRPr lang="en-US" b="0" dirty="0">
                        <a:solidFill>
                          <a:schemeClr val="tx1"/>
                        </a:solidFill>
                      </a:endParaRPr>
                    </a:p>
                  </a:txBody>
                  <a:tcPr/>
                </a:tc>
                <a:extLst>
                  <a:ext uri="{0D108BD9-81ED-4DB2-BD59-A6C34878D82A}">
                    <a16:rowId xmlns:a16="http://schemas.microsoft.com/office/drawing/2014/main" val="1919369158"/>
                  </a:ext>
                </a:extLst>
              </a:tr>
              <a:tr h="793691">
                <a:tc>
                  <a:txBody>
                    <a:bodyPr/>
                    <a:lstStyle/>
                    <a:p>
                      <a:r>
                        <a:rPr lang="en-US" b="0" dirty="0">
                          <a:solidFill>
                            <a:schemeClr val="tx1"/>
                          </a:solidFill>
                        </a:rPr>
                        <a:t>SAML 2.0 , SCIM Working session with okta</a:t>
                      </a:r>
                    </a:p>
                  </a:txBody>
                  <a:tcPr/>
                </a:tc>
                <a:tc>
                  <a:txBody>
                    <a:bodyPr/>
                    <a:lstStyle/>
                    <a:p>
                      <a:r>
                        <a:rPr lang="en-US" b="0" dirty="0">
                          <a:solidFill>
                            <a:schemeClr val="tx1"/>
                          </a:solidFill>
                        </a:rPr>
                        <a:t>Open</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solidFill>
                            <a:schemeClr val="tx1"/>
                          </a:solidFill>
                        </a:rPr>
                        <a:t>Okta and Cotiviti app teams</a:t>
                      </a:r>
                    </a:p>
                  </a:txBody>
                  <a:tcPr/>
                </a:tc>
                <a:tc>
                  <a:txBody>
                    <a:bodyPr/>
                    <a:lstStyle/>
                    <a:p>
                      <a:endParaRPr lang="en-US" b="0" dirty="0">
                        <a:solidFill>
                          <a:schemeClr val="tx1"/>
                        </a:solidFill>
                      </a:endParaRPr>
                    </a:p>
                  </a:txBody>
                  <a:tcPr/>
                </a:tc>
                <a:extLst>
                  <a:ext uri="{0D108BD9-81ED-4DB2-BD59-A6C34878D82A}">
                    <a16:rowId xmlns:a16="http://schemas.microsoft.com/office/drawing/2014/main" val="3745516965"/>
                  </a:ext>
                </a:extLst>
              </a:tr>
              <a:tr h="563265">
                <a:tc>
                  <a:txBody>
                    <a:bodyPr/>
                    <a:lstStyle/>
                    <a:p>
                      <a:r>
                        <a:rPr lang="en-US" b="0" dirty="0">
                          <a:solidFill>
                            <a:schemeClr val="tx1"/>
                          </a:solidFill>
                        </a:rPr>
                        <a:t>Environment setup for QA/UAT testing</a:t>
                      </a:r>
                    </a:p>
                  </a:txBody>
                  <a:tcPr/>
                </a:tc>
                <a:tc>
                  <a:txBody>
                    <a:bodyPr/>
                    <a:lstStyle/>
                    <a:p>
                      <a:r>
                        <a:rPr lang="en-US" b="0" dirty="0">
                          <a:solidFill>
                            <a:schemeClr val="tx1"/>
                          </a:solidFill>
                        </a:rPr>
                        <a:t>Completed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endParaRPr lang="en-US" b="0" dirty="0">
                        <a:solidFill>
                          <a:schemeClr val="tx1"/>
                        </a:solidFill>
                      </a:endParaRPr>
                    </a:p>
                  </a:txBody>
                  <a:tcPr/>
                </a:tc>
                <a:extLst>
                  <a:ext uri="{0D108BD9-81ED-4DB2-BD59-A6C34878D82A}">
                    <a16:rowId xmlns:a16="http://schemas.microsoft.com/office/drawing/2014/main" val="3395661528"/>
                  </a:ext>
                </a:extLst>
              </a:tr>
              <a:tr h="563265">
                <a:tc>
                  <a:txBody>
                    <a:bodyPr/>
                    <a:lstStyle/>
                    <a:p>
                      <a:r>
                        <a:rPr lang="en-US" b="0" dirty="0">
                          <a:solidFill>
                            <a:schemeClr val="tx1"/>
                          </a:solidFill>
                        </a:rPr>
                        <a:t>AEE-Okta PS meeting</a:t>
                      </a:r>
                    </a:p>
                  </a:txBody>
                  <a:tcPr/>
                </a:tc>
                <a:tc>
                  <a:txBody>
                    <a:bodyPr/>
                    <a:lstStyle/>
                    <a:p>
                      <a:r>
                        <a:rPr lang="en-US" b="0" dirty="0">
                          <a:solidFill>
                            <a:schemeClr val="tx1"/>
                          </a:solidFill>
                        </a:rPr>
                        <a:t>On-going (Weekly)</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tc>
                <a:tc>
                  <a:txBody>
                    <a:bodyPr/>
                    <a:lstStyle/>
                    <a:p>
                      <a:endParaRPr lang="en-US" b="0" dirty="0">
                        <a:solidFill>
                          <a:schemeClr val="tx1"/>
                        </a:solidFill>
                      </a:endParaRPr>
                    </a:p>
                  </a:txBody>
                  <a:tcPr/>
                </a:tc>
                <a:extLst>
                  <a:ext uri="{0D108BD9-81ED-4DB2-BD59-A6C34878D82A}">
                    <a16:rowId xmlns:a16="http://schemas.microsoft.com/office/drawing/2014/main" val="895598264"/>
                  </a:ext>
                </a:extLst>
              </a:tr>
              <a:tr h="563265">
                <a:tc>
                  <a:txBody>
                    <a:bodyPr/>
                    <a:lstStyle/>
                    <a:p>
                      <a:r>
                        <a:rPr lang="en-US" b="0" dirty="0">
                          <a:solidFill>
                            <a:schemeClr val="tx1"/>
                          </a:solidFill>
                        </a:rPr>
                        <a:t>Okta trainings</a:t>
                      </a:r>
                    </a:p>
                  </a:txBody>
                  <a:tcPr/>
                </a:tc>
                <a:tc>
                  <a:txBody>
                    <a:bodyPr/>
                    <a:lstStyle/>
                    <a:p>
                      <a:r>
                        <a:rPr lang="en-US" b="0" dirty="0">
                          <a:solidFill>
                            <a:schemeClr val="tx1"/>
                          </a:solidFill>
                        </a:rPr>
                        <a:t>Completed</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solidFill>
                            <a:schemeClr val="tx1"/>
                          </a:solidFill>
                        </a:rPr>
                        <a:t>Cotiviti developers</a:t>
                      </a:r>
                    </a:p>
                  </a:txBody>
                  <a:tcPr/>
                </a:tc>
                <a:tc>
                  <a:txBody>
                    <a:bodyPr/>
                    <a:lstStyle/>
                    <a:p>
                      <a:endParaRPr lang="en-US" b="0" dirty="0">
                        <a:solidFill>
                          <a:schemeClr val="tx1"/>
                        </a:solidFill>
                      </a:endParaRPr>
                    </a:p>
                  </a:txBody>
                  <a:tcPr/>
                </a:tc>
                <a:extLst>
                  <a:ext uri="{0D108BD9-81ED-4DB2-BD59-A6C34878D82A}">
                    <a16:rowId xmlns:a16="http://schemas.microsoft.com/office/drawing/2014/main" val="237052306"/>
                  </a:ext>
                </a:extLst>
              </a:tr>
            </a:tbl>
          </a:graphicData>
        </a:graphic>
      </p:graphicFrame>
    </p:spTree>
    <p:extLst>
      <p:ext uri="{BB962C8B-B14F-4D97-AF65-F5344CB8AC3E}">
        <p14:creationId xmlns:p14="http://schemas.microsoft.com/office/powerpoint/2010/main" val="3103753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b="1" dirty="0">
              <a:solidFill>
                <a:schemeClr val="accent1">
                  <a:lumMod val="75000"/>
                </a:schemeClr>
              </a:solidFill>
            </a:endParaRPr>
          </a:p>
          <a:p>
            <a:pPr>
              <a:buFont typeface="Wingdings" panose="05000000000000000000" pitchFamily="2" charset="2"/>
              <a:buChar char="Ø"/>
            </a:pPr>
            <a:r>
              <a:rPr lang="en-US" b="1" dirty="0">
                <a:solidFill>
                  <a:schemeClr val="accent1">
                    <a:lumMod val="75000"/>
                  </a:schemeClr>
                </a:solidFill>
              </a:rPr>
              <a:t>Development Practices and Steps</a:t>
            </a:r>
          </a:p>
          <a:p>
            <a:pPr>
              <a:buFont typeface="Wingdings" panose="05000000000000000000" pitchFamily="2" charset="2"/>
              <a:buChar char="Ø"/>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Tree>
    <p:extLst>
      <p:ext uri="{BB962C8B-B14F-4D97-AF65-F5344CB8AC3E}">
        <p14:creationId xmlns:p14="http://schemas.microsoft.com/office/powerpoint/2010/main" val="45866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a:xfrm>
            <a:off x="344043" y="1536807"/>
            <a:ext cx="7063365" cy="2237503"/>
          </a:xfrm>
        </p:spPr>
        <p:txBody>
          <a:bodyPr/>
          <a:lstStyle/>
          <a:p>
            <a:r>
              <a:rPr lang="en-US" sz="1600" dirty="0">
                <a:solidFill>
                  <a:schemeClr val="accent2"/>
                </a:solidFill>
              </a:rPr>
              <a:t>OKTA Identity Management</a:t>
            </a:r>
            <a:br>
              <a:rPr lang="en-US" dirty="0"/>
            </a:br>
            <a:br>
              <a:rPr lang="en-US" dirty="0"/>
            </a:br>
            <a:endParaRPr lang="en-US" dirty="0"/>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05515" y="3774310"/>
            <a:ext cx="5304175" cy="508228"/>
          </a:xfrm>
        </p:spPr>
        <p:txBody>
          <a:bodyPr/>
          <a:lstStyle/>
          <a:p>
            <a:endParaRPr lang="en-US" dirty="0"/>
          </a:p>
          <a:p>
            <a:endParaRPr lang="en-US" dirty="0"/>
          </a:p>
        </p:txBody>
      </p:sp>
      <p:sp>
        <p:nvSpPr>
          <p:cNvPr id="2" name="TextBox 1">
            <a:extLst>
              <a:ext uri="{FF2B5EF4-FFF2-40B4-BE49-F238E27FC236}">
                <a16:creationId xmlns:a16="http://schemas.microsoft.com/office/drawing/2014/main" id="{13959D68-EE43-4837-81FD-B9DFC46D9B1B}"/>
              </a:ext>
            </a:extLst>
          </p:cNvPr>
          <p:cNvSpPr txBox="1"/>
          <p:nvPr/>
        </p:nvSpPr>
        <p:spPr>
          <a:xfrm>
            <a:off x="405515" y="2989089"/>
            <a:ext cx="7001893" cy="1728908"/>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Authentication - process of proving the identity of person or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Federation – process by which app request for proof of authentication from trusted source.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Federated Single Sign on – Combination of single authentication event and multiple requests for proof of authentication.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OIDC – Open Identity Connect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OIDC  - Scope and Claims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SAML – Security Assertion Mark up Language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120625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3DAE83-C6EB-4CD7-A834-2C231488BED4}"/>
              </a:ext>
            </a:extLst>
          </p:cNvPr>
          <p:cNvPicPr/>
          <p:nvPr/>
        </p:nvPicPr>
        <p:blipFill>
          <a:blip r:embed="rId2"/>
          <a:stretch>
            <a:fillRect/>
          </a:stretch>
        </p:blipFill>
        <p:spPr>
          <a:xfrm>
            <a:off x="66675" y="1276984"/>
            <a:ext cx="7781925" cy="5581016"/>
          </a:xfrm>
          <a:prstGeom prst="rect">
            <a:avLst/>
          </a:prstGeom>
        </p:spPr>
      </p:pic>
    </p:spTree>
    <p:extLst>
      <p:ext uri="{BB962C8B-B14F-4D97-AF65-F5344CB8AC3E}">
        <p14:creationId xmlns:p14="http://schemas.microsoft.com/office/powerpoint/2010/main" val="1419306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A891A6-B4DA-4FA3-A6BA-E80C249E0E4E}"/>
              </a:ext>
            </a:extLst>
          </p:cNvPr>
          <p:cNvPicPr/>
          <p:nvPr/>
        </p:nvPicPr>
        <p:blipFill>
          <a:blip r:embed="rId2"/>
          <a:stretch>
            <a:fillRect/>
          </a:stretch>
        </p:blipFill>
        <p:spPr>
          <a:xfrm>
            <a:off x="0" y="1343025"/>
            <a:ext cx="7886700" cy="5343525"/>
          </a:xfrm>
          <a:prstGeom prst="rect">
            <a:avLst/>
          </a:prstGeom>
        </p:spPr>
      </p:pic>
    </p:spTree>
    <p:extLst>
      <p:ext uri="{BB962C8B-B14F-4D97-AF65-F5344CB8AC3E}">
        <p14:creationId xmlns:p14="http://schemas.microsoft.com/office/powerpoint/2010/main" val="3911491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214D26-557C-4844-869D-F0083055052E}"/>
              </a:ext>
            </a:extLst>
          </p:cNvPr>
          <p:cNvPicPr/>
          <p:nvPr/>
        </p:nvPicPr>
        <p:blipFill>
          <a:blip r:embed="rId2"/>
          <a:stretch>
            <a:fillRect/>
          </a:stretch>
        </p:blipFill>
        <p:spPr>
          <a:xfrm>
            <a:off x="0" y="1407795"/>
            <a:ext cx="7829550" cy="5345430"/>
          </a:xfrm>
          <a:prstGeom prst="rect">
            <a:avLst/>
          </a:prstGeom>
        </p:spPr>
      </p:pic>
    </p:spTree>
    <p:extLst>
      <p:ext uri="{BB962C8B-B14F-4D97-AF65-F5344CB8AC3E}">
        <p14:creationId xmlns:p14="http://schemas.microsoft.com/office/powerpoint/2010/main" val="2825050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42900" y="1312985"/>
            <a:ext cx="8458200" cy="5204191"/>
          </a:xfrm>
        </p:spPr>
        <p:txBody>
          <a:bodyPr/>
          <a:lstStyle/>
          <a:p>
            <a:r>
              <a:rPr lang="en-US" dirty="0"/>
              <a:t>This COP is part of our overall strategy to align technical efforts across the organization.</a:t>
            </a:r>
          </a:p>
          <a:p>
            <a:pPr lvl="1"/>
            <a:r>
              <a:rPr lang="en-US" dirty="0"/>
              <a:t>Agile Architecture</a:t>
            </a:r>
          </a:p>
          <a:p>
            <a:pPr lvl="1"/>
            <a:r>
              <a:rPr lang="en-US" dirty="0"/>
              <a:t>Architecture Roadmap</a:t>
            </a:r>
          </a:p>
          <a:p>
            <a:pPr lvl="1"/>
            <a:r>
              <a:rPr lang="en-US" dirty="0"/>
              <a:t>Engagement and Collaboration </a:t>
            </a:r>
          </a:p>
          <a:p>
            <a:r>
              <a:rPr lang="en-US" dirty="0"/>
              <a:t>As with any COP, this is intended to facilitate collaboration</a:t>
            </a:r>
          </a:p>
          <a:p>
            <a:pPr lvl="1"/>
            <a:r>
              <a:rPr lang="en-US" dirty="0"/>
              <a:t>Share</a:t>
            </a:r>
          </a:p>
          <a:p>
            <a:pPr lvl="2"/>
            <a:r>
              <a:rPr lang="en-US" dirty="0"/>
              <a:t>Anyone can share.  It could be a project in one part of the company, or information gathered by one team on a vendor</a:t>
            </a:r>
          </a:p>
          <a:p>
            <a:pPr lvl="2"/>
            <a:r>
              <a:rPr lang="en-US" dirty="0"/>
              <a:t>Share information on tools/technologies/vendors that are reviewed</a:t>
            </a:r>
          </a:p>
          <a:p>
            <a:pPr lvl="2"/>
            <a:r>
              <a:rPr lang="en-US" dirty="0"/>
              <a:t>Share successes and failures</a:t>
            </a:r>
          </a:p>
          <a:p>
            <a:pPr lvl="1"/>
            <a:r>
              <a:rPr lang="en-US" dirty="0"/>
              <a:t>Collaborate</a:t>
            </a:r>
          </a:p>
          <a:p>
            <a:pPr lvl="2"/>
            <a:r>
              <a:rPr lang="en-US" dirty="0"/>
              <a:t>Provide a Forum to raise up issues and discuss solutions</a:t>
            </a:r>
          </a:p>
          <a:p>
            <a:pPr lvl="2"/>
            <a:r>
              <a:rPr lang="en-US" dirty="0"/>
              <a:t>Provide a way to engage other organizations efficiently (Example, we could have infrastructure provide an overview on Nile or our Datacenter plans)</a:t>
            </a:r>
          </a:p>
          <a:p>
            <a:pPr lvl="2"/>
            <a:r>
              <a:rPr lang="en-US" dirty="0"/>
              <a:t>Provide a Forum to engage directly with teams you may never otherwise never talk to</a:t>
            </a:r>
          </a:p>
          <a:p>
            <a:r>
              <a:rPr lang="en-US" dirty="0"/>
              <a:t>We expect that COP members/attendees will take the information back to their teams. </a:t>
            </a:r>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br>
              <a:rPr lang="en-US" dirty="0"/>
            </a:br>
            <a:r>
              <a:rPr lang="en-US" dirty="0"/>
              <a:t>AEE COE’s</a:t>
            </a:r>
            <a:br>
              <a:rPr lang="en-US" dirty="0"/>
            </a:br>
            <a:r>
              <a:rPr lang="en-US" dirty="0"/>
              <a:t>Architecture COP</a:t>
            </a:r>
          </a:p>
        </p:txBody>
      </p:sp>
    </p:spTree>
    <p:extLst>
      <p:ext uri="{BB962C8B-B14F-4D97-AF65-F5344CB8AC3E}">
        <p14:creationId xmlns:p14="http://schemas.microsoft.com/office/powerpoint/2010/main" val="373645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13BFB0-0962-4C19-A501-F871A568D381}"/>
              </a:ext>
            </a:extLst>
          </p:cNvPr>
          <p:cNvPicPr/>
          <p:nvPr/>
        </p:nvPicPr>
        <p:blipFill>
          <a:blip r:embed="rId2"/>
          <a:stretch>
            <a:fillRect/>
          </a:stretch>
        </p:blipFill>
        <p:spPr>
          <a:xfrm>
            <a:off x="142875" y="1485900"/>
            <a:ext cx="7600950" cy="5257800"/>
          </a:xfrm>
          <a:prstGeom prst="rect">
            <a:avLst/>
          </a:prstGeom>
        </p:spPr>
      </p:pic>
    </p:spTree>
    <p:extLst>
      <p:ext uri="{BB962C8B-B14F-4D97-AF65-F5344CB8AC3E}">
        <p14:creationId xmlns:p14="http://schemas.microsoft.com/office/powerpoint/2010/main" val="2282038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a:xfrm>
            <a:off x="344043" y="1536807"/>
            <a:ext cx="7063365" cy="2237503"/>
          </a:xfrm>
        </p:spPr>
        <p:txBody>
          <a:bodyPr/>
          <a:lstStyle/>
          <a:p>
            <a:r>
              <a:rPr lang="en-US" sz="1600" dirty="0">
                <a:solidFill>
                  <a:schemeClr val="accent2"/>
                </a:solidFill>
              </a:rPr>
              <a:t>OKTA Identity Management</a:t>
            </a:r>
            <a:br>
              <a:rPr lang="en-US" dirty="0"/>
            </a:br>
            <a:br>
              <a:rPr lang="en-US" dirty="0"/>
            </a:br>
            <a:endParaRPr lang="en-US" dirty="0"/>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05515" y="3774310"/>
            <a:ext cx="5304175" cy="508228"/>
          </a:xfrm>
        </p:spPr>
        <p:txBody>
          <a:bodyPr/>
          <a:lstStyle/>
          <a:p>
            <a:endParaRPr lang="en-US" dirty="0"/>
          </a:p>
          <a:p>
            <a:endParaRPr lang="en-US" dirty="0"/>
          </a:p>
        </p:txBody>
      </p:sp>
      <p:sp>
        <p:nvSpPr>
          <p:cNvPr id="2" name="TextBox 1">
            <a:extLst>
              <a:ext uri="{FF2B5EF4-FFF2-40B4-BE49-F238E27FC236}">
                <a16:creationId xmlns:a16="http://schemas.microsoft.com/office/drawing/2014/main" id="{13959D68-EE43-4837-81FD-B9DFC46D9B1B}"/>
              </a:ext>
            </a:extLst>
          </p:cNvPr>
          <p:cNvSpPr txBox="1"/>
          <p:nvPr/>
        </p:nvSpPr>
        <p:spPr>
          <a:xfrm>
            <a:off x="405515" y="2989089"/>
            <a:ext cx="7001893" cy="1728908"/>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Steps for App set up with OIDC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Client 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Client Credentials / or PKCE w/o Credentials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Issuer 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Login redirect URL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Logout redirect URL</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Default vs Customer Authentication Server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567521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DA2C00-B05C-4E12-9C76-149475097D0D}"/>
              </a:ext>
            </a:extLst>
          </p:cNvPr>
          <p:cNvPicPr>
            <a:picLocks noChangeAspect="1"/>
          </p:cNvPicPr>
          <p:nvPr/>
        </p:nvPicPr>
        <p:blipFill>
          <a:blip r:embed="rId2"/>
          <a:stretch>
            <a:fillRect/>
          </a:stretch>
        </p:blipFill>
        <p:spPr>
          <a:xfrm>
            <a:off x="-1" y="1257300"/>
            <a:ext cx="7953375" cy="5600700"/>
          </a:xfrm>
          <a:prstGeom prst="rect">
            <a:avLst/>
          </a:prstGeom>
        </p:spPr>
      </p:pic>
    </p:spTree>
    <p:extLst>
      <p:ext uri="{BB962C8B-B14F-4D97-AF65-F5344CB8AC3E}">
        <p14:creationId xmlns:p14="http://schemas.microsoft.com/office/powerpoint/2010/main" val="1089540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09EDB-0BD7-454C-95FD-9CD6D6998A75}"/>
              </a:ext>
            </a:extLst>
          </p:cNvPr>
          <p:cNvSpPr>
            <a:spLocks noGrp="1"/>
          </p:cNvSpPr>
          <p:nvPr>
            <p:ph type="title"/>
          </p:nvPr>
        </p:nvSpPr>
        <p:spPr/>
        <p:txBody>
          <a:bodyPr/>
          <a:lstStyle/>
          <a:p>
            <a:r>
              <a:rPr lang="en-US" dirty="0"/>
              <a:t>SPA app &amp; REST service information</a:t>
            </a:r>
          </a:p>
        </p:txBody>
      </p:sp>
      <p:sp>
        <p:nvSpPr>
          <p:cNvPr id="5" name="Text Placeholder 4">
            <a:extLst>
              <a:ext uri="{FF2B5EF4-FFF2-40B4-BE49-F238E27FC236}">
                <a16:creationId xmlns:a16="http://schemas.microsoft.com/office/drawing/2014/main" id="{8A6CAFDA-8520-4ED3-887A-725FC41A0546}"/>
              </a:ext>
            </a:extLst>
          </p:cNvPr>
          <p:cNvSpPr>
            <a:spLocks noGrp="1"/>
          </p:cNvSpPr>
          <p:nvPr>
            <p:ph type="body" sz="quarter" idx="13"/>
          </p:nvPr>
        </p:nvSpPr>
        <p:spPr/>
        <p:txBody>
          <a:bodyPr/>
          <a:lstStyle/>
          <a:p>
            <a:r>
              <a:rPr lang="en-US" b="1" dirty="0"/>
              <a:t>REST API Endpoint</a:t>
            </a:r>
            <a:r>
              <a:rPr lang="en-US" dirty="0"/>
              <a:t> :- </a:t>
            </a:r>
            <a:r>
              <a:rPr lang="en-US" u="sng" dirty="0">
                <a:hlinkClick r:id="rId2"/>
              </a:rPr>
              <a:t>http://localhost:5000/publicpromos</a:t>
            </a:r>
            <a:endParaRPr lang="en-US" dirty="0"/>
          </a:p>
          <a:p>
            <a:r>
              <a:rPr lang="en-US" b="1" dirty="0"/>
              <a:t>SPA App URL</a:t>
            </a:r>
            <a:r>
              <a:rPr lang="en-US" dirty="0"/>
              <a:t> :- </a:t>
            </a:r>
            <a:r>
              <a:rPr lang="en-US" u="sng" dirty="0">
                <a:hlinkClick r:id="rId3"/>
              </a:rPr>
              <a:t>http://localhost:8080/home</a:t>
            </a:r>
            <a:endParaRPr lang="en-US" dirty="0"/>
          </a:p>
          <a:p>
            <a:r>
              <a:rPr lang="en-US" b="1" dirty="0"/>
              <a:t>Client ID</a:t>
            </a:r>
            <a:r>
              <a:rPr lang="en-US" dirty="0"/>
              <a:t>:- 0oa4z3np8BRJceVqf4x6</a:t>
            </a:r>
          </a:p>
          <a:p>
            <a:r>
              <a:rPr lang="en-US" b="1" dirty="0"/>
              <a:t>Issuer URI</a:t>
            </a:r>
            <a:r>
              <a:rPr lang="en-US" dirty="0"/>
              <a:t>: https://dev-609514.okta.com/oauth2/default</a:t>
            </a:r>
          </a:p>
          <a:p>
            <a:r>
              <a:rPr lang="en-US" b="1" dirty="0"/>
              <a:t>Org URL</a:t>
            </a:r>
            <a:r>
              <a:rPr lang="en-US" dirty="0"/>
              <a:t> : </a:t>
            </a:r>
            <a:r>
              <a:rPr lang="en-US" dirty="0">
                <a:hlinkClick r:id="rId4"/>
              </a:rPr>
              <a:t>https://dev-609514.okta.com</a:t>
            </a:r>
            <a:endParaRPr lang="en-US" dirty="0"/>
          </a:p>
          <a:p>
            <a:endParaRPr lang="en-US" dirty="0"/>
          </a:p>
          <a:p>
            <a:r>
              <a:rPr lang="en-US" dirty="0"/>
              <a:t>SPA App hosted at </a:t>
            </a:r>
            <a:r>
              <a:rPr lang="en-US" dirty="0">
                <a:hlinkClick r:id="rId3"/>
              </a:rPr>
              <a:t>http://localhost:8080/home</a:t>
            </a:r>
            <a:r>
              <a:rPr lang="en-US" dirty="0"/>
              <a:t> would access both the public REST endpoints &amp; private endpoints hosted by REST service -&gt; </a:t>
            </a:r>
            <a:r>
              <a:rPr lang="en-US" dirty="0">
                <a:hlinkClick r:id="rId5"/>
              </a:rPr>
              <a:t>http://localhost:5000/</a:t>
            </a:r>
            <a:endParaRPr lang="en-US" dirty="0"/>
          </a:p>
          <a:p>
            <a:endParaRPr lang="en-US" dirty="0"/>
          </a:p>
          <a:p>
            <a:r>
              <a:rPr lang="en-US" dirty="0"/>
              <a:t>SPA app provides the client ID to the Authorization server hosted at Issuer URI which in turn returns the ID Token to the SPA app (using authorization code as grant type).</a:t>
            </a:r>
          </a:p>
        </p:txBody>
      </p:sp>
    </p:spTree>
    <p:extLst>
      <p:ext uri="{BB962C8B-B14F-4D97-AF65-F5344CB8AC3E}">
        <p14:creationId xmlns:p14="http://schemas.microsoft.com/office/powerpoint/2010/main" val="3581610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8AE21A-0EAB-4300-B8FD-D364187436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4" name="Title 3">
            <a:extLst>
              <a:ext uri="{FF2B5EF4-FFF2-40B4-BE49-F238E27FC236}">
                <a16:creationId xmlns:a16="http://schemas.microsoft.com/office/drawing/2014/main" id="{6664023B-BFC5-4B9D-9F90-DDA15CB4DE81}"/>
              </a:ext>
            </a:extLst>
          </p:cNvPr>
          <p:cNvSpPr>
            <a:spLocks noGrp="1"/>
          </p:cNvSpPr>
          <p:nvPr>
            <p:ph type="title"/>
          </p:nvPr>
        </p:nvSpPr>
        <p:spPr/>
        <p:txBody>
          <a:bodyPr/>
          <a:lstStyle/>
          <a:p>
            <a:r>
              <a:rPr lang="en-US" dirty="0"/>
              <a:t>Create New App</a:t>
            </a:r>
          </a:p>
        </p:txBody>
      </p:sp>
      <p:pic>
        <p:nvPicPr>
          <p:cNvPr id="6" name="Picture 5">
            <a:extLst>
              <a:ext uri="{FF2B5EF4-FFF2-40B4-BE49-F238E27FC236}">
                <a16:creationId xmlns:a16="http://schemas.microsoft.com/office/drawing/2014/main" id="{8D2F13B1-3FA2-40B0-B97E-DCB3C8DD987A}"/>
              </a:ext>
            </a:extLst>
          </p:cNvPr>
          <p:cNvPicPr/>
          <p:nvPr/>
        </p:nvPicPr>
        <p:blipFill>
          <a:blip r:embed="rId2"/>
          <a:stretch>
            <a:fillRect/>
          </a:stretch>
        </p:blipFill>
        <p:spPr>
          <a:xfrm>
            <a:off x="85725" y="885825"/>
            <a:ext cx="8943975" cy="5607050"/>
          </a:xfrm>
          <a:prstGeom prst="rect">
            <a:avLst/>
          </a:prstGeom>
        </p:spPr>
      </p:pic>
    </p:spTree>
    <p:extLst>
      <p:ext uri="{BB962C8B-B14F-4D97-AF65-F5344CB8AC3E}">
        <p14:creationId xmlns:p14="http://schemas.microsoft.com/office/powerpoint/2010/main" val="1670001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1108CA-CDAA-4EA1-8DF1-A9F5BE5ED0C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BA47753E-2A6D-4DAF-BB3A-7EB2D501A0F7}"/>
              </a:ext>
            </a:extLst>
          </p:cNvPr>
          <p:cNvSpPr>
            <a:spLocks noGrp="1"/>
          </p:cNvSpPr>
          <p:nvPr>
            <p:ph type="body" sz="quarter" idx="13"/>
          </p:nvPr>
        </p:nvSpPr>
        <p:spPr>
          <a:xfrm>
            <a:off x="0" y="895351"/>
            <a:ext cx="9144000" cy="5597524"/>
          </a:xfrm>
        </p:spPr>
        <p:txBody>
          <a:bodyPr/>
          <a:lstStyle/>
          <a:p>
            <a:endParaRPr lang="en-US" dirty="0"/>
          </a:p>
        </p:txBody>
      </p:sp>
      <p:sp>
        <p:nvSpPr>
          <p:cNvPr id="4" name="Title 3">
            <a:extLst>
              <a:ext uri="{FF2B5EF4-FFF2-40B4-BE49-F238E27FC236}">
                <a16:creationId xmlns:a16="http://schemas.microsoft.com/office/drawing/2014/main" id="{F466AF5D-B2B3-4E53-B839-C1AAC56FB7A0}"/>
              </a:ext>
            </a:extLst>
          </p:cNvPr>
          <p:cNvSpPr>
            <a:spLocks noGrp="1"/>
          </p:cNvSpPr>
          <p:nvPr>
            <p:ph type="title"/>
          </p:nvPr>
        </p:nvSpPr>
        <p:spPr/>
        <p:txBody>
          <a:bodyPr/>
          <a:lstStyle/>
          <a:p>
            <a:r>
              <a:rPr lang="en-US" dirty="0"/>
              <a:t>Add SPA application (client ID captured)</a:t>
            </a:r>
          </a:p>
        </p:txBody>
      </p:sp>
      <p:pic>
        <p:nvPicPr>
          <p:cNvPr id="5" name="Picture 4">
            <a:extLst>
              <a:ext uri="{FF2B5EF4-FFF2-40B4-BE49-F238E27FC236}">
                <a16:creationId xmlns:a16="http://schemas.microsoft.com/office/drawing/2014/main" id="{C88495B7-5B08-4E3D-9ECB-F5FAEE8335C5}"/>
              </a:ext>
            </a:extLst>
          </p:cNvPr>
          <p:cNvPicPr/>
          <p:nvPr/>
        </p:nvPicPr>
        <p:blipFill>
          <a:blip r:embed="rId2"/>
          <a:stretch>
            <a:fillRect/>
          </a:stretch>
        </p:blipFill>
        <p:spPr>
          <a:xfrm>
            <a:off x="0" y="895350"/>
            <a:ext cx="9143999" cy="5597523"/>
          </a:xfrm>
          <a:prstGeom prst="rect">
            <a:avLst/>
          </a:prstGeom>
        </p:spPr>
      </p:pic>
    </p:spTree>
    <p:extLst>
      <p:ext uri="{BB962C8B-B14F-4D97-AF65-F5344CB8AC3E}">
        <p14:creationId xmlns:p14="http://schemas.microsoft.com/office/powerpoint/2010/main" val="4175390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EA6A3A-18A8-4BD4-BE9E-754C797C0F9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E55A8ADB-D477-4978-97BE-06A07D0902CB}"/>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CD7DF547-ABB4-41D5-A799-D5BD85BDFD28}"/>
              </a:ext>
            </a:extLst>
          </p:cNvPr>
          <p:cNvSpPr>
            <a:spLocks noGrp="1"/>
          </p:cNvSpPr>
          <p:nvPr>
            <p:ph type="title"/>
          </p:nvPr>
        </p:nvSpPr>
        <p:spPr/>
        <p:txBody>
          <a:bodyPr/>
          <a:lstStyle/>
          <a:p>
            <a:r>
              <a:rPr lang="en-US" dirty="0"/>
              <a:t>Trusted Origin</a:t>
            </a:r>
          </a:p>
        </p:txBody>
      </p:sp>
      <p:pic>
        <p:nvPicPr>
          <p:cNvPr id="5" name="Picture 4">
            <a:extLst>
              <a:ext uri="{FF2B5EF4-FFF2-40B4-BE49-F238E27FC236}">
                <a16:creationId xmlns:a16="http://schemas.microsoft.com/office/drawing/2014/main" id="{EFD7BBC0-3C4B-4EE3-A6C4-E44CAC2C7323}"/>
              </a:ext>
            </a:extLst>
          </p:cNvPr>
          <p:cNvPicPr/>
          <p:nvPr/>
        </p:nvPicPr>
        <p:blipFill>
          <a:blip r:embed="rId2"/>
          <a:stretch>
            <a:fillRect/>
          </a:stretch>
        </p:blipFill>
        <p:spPr>
          <a:xfrm>
            <a:off x="85724" y="944034"/>
            <a:ext cx="9058275" cy="5466291"/>
          </a:xfrm>
          <a:prstGeom prst="rect">
            <a:avLst/>
          </a:prstGeom>
        </p:spPr>
      </p:pic>
    </p:spTree>
    <p:extLst>
      <p:ext uri="{BB962C8B-B14F-4D97-AF65-F5344CB8AC3E}">
        <p14:creationId xmlns:p14="http://schemas.microsoft.com/office/powerpoint/2010/main" val="4188226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56E9C4-EC19-41E3-A896-4825595990D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29C6DA1B-C773-40A2-AC1D-537C00542972}"/>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3334F830-12F1-4F5C-8122-0BEE7AD3059D}"/>
              </a:ext>
            </a:extLst>
          </p:cNvPr>
          <p:cNvSpPr>
            <a:spLocks noGrp="1"/>
          </p:cNvSpPr>
          <p:nvPr>
            <p:ph type="title"/>
          </p:nvPr>
        </p:nvSpPr>
        <p:spPr/>
        <p:txBody>
          <a:bodyPr/>
          <a:lstStyle/>
          <a:p>
            <a:r>
              <a:rPr lang="en-US" dirty="0"/>
              <a:t>Enable CORS</a:t>
            </a:r>
          </a:p>
        </p:txBody>
      </p:sp>
      <p:pic>
        <p:nvPicPr>
          <p:cNvPr id="5" name="Picture 4">
            <a:extLst>
              <a:ext uri="{FF2B5EF4-FFF2-40B4-BE49-F238E27FC236}">
                <a16:creationId xmlns:a16="http://schemas.microsoft.com/office/drawing/2014/main" id="{133F2B40-367C-49C4-B8F0-974CD9B3F5E1}"/>
              </a:ext>
            </a:extLst>
          </p:cNvPr>
          <p:cNvPicPr/>
          <p:nvPr/>
        </p:nvPicPr>
        <p:blipFill>
          <a:blip r:embed="rId2"/>
          <a:stretch>
            <a:fillRect/>
          </a:stretch>
        </p:blipFill>
        <p:spPr>
          <a:xfrm>
            <a:off x="95250" y="877359"/>
            <a:ext cx="9048749" cy="5615516"/>
          </a:xfrm>
          <a:prstGeom prst="rect">
            <a:avLst/>
          </a:prstGeom>
        </p:spPr>
      </p:pic>
    </p:spTree>
    <p:extLst>
      <p:ext uri="{BB962C8B-B14F-4D97-AF65-F5344CB8AC3E}">
        <p14:creationId xmlns:p14="http://schemas.microsoft.com/office/powerpoint/2010/main" val="2526665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320CE0-37E2-4AB4-B277-39A8F8B097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474825DE-7752-415E-B204-71BAE3BE62A1}"/>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7D78045E-2140-4838-BEFC-BC8185520548}"/>
              </a:ext>
            </a:extLst>
          </p:cNvPr>
          <p:cNvSpPr>
            <a:spLocks noGrp="1"/>
          </p:cNvSpPr>
          <p:nvPr>
            <p:ph type="title"/>
          </p:nvPr>
        </p:nvSpPr>
        <p:spPr/>
        <p:txBody>
          <a:bodyPr/>
          <a:lstStyle/>
          <a:p>
            <a:r>
              <a:rPr lang="en-US" dirty="0"/>
              <a:t>Profile endpoint (secured) </a:t>
            </a:r>
          </a:p>
        </p:txBody>
      </p:sp>
      <p:pic>
        <p:nvPicPr>
          <p:cNvPr id="5" name="Picture 4">
            <a:extLst>
              <a:ext uri="{FF2B5EF4-FFF2-40B4-BE49-F238E27FC236}">
                <a16:creationId xmlns:a16="http://schemas.microsoft.com/office/drawing/2014/main" id="{6C133027-9B91-42CF-81BC-6608ECB5D37D}"/>
              </a:ext>
            </a:extLst>
          </p:cNvPr>
          <p:cNvPicPr/>
          <p:nvPr/>
        </p:nvPicPr>
        <p:blipFill>
          <a:blip r:embed="rId2"/>
          <a:stretch>
            <a:fillRect/>
          </a:stretch>
        </p:blipFill>
        <p:spPr>
          <a:xfrm>
            <a:off x="76200" y="752476"/>
            <a:ext cx="9067799" cy="5740400"/>
          </a:xfrm>
          <a:prstGeom prst="rect">
            <a:avLst/>
          </a:prstGeom>
        </p:spPr>
      </p:pic>
    </p:spTree>
    <p:extLst>
      <p:ext uri="{BB962C8B-B14F-4D97-AF65-F5344CB8AC3E}">
        <p14:creationId xmlns:p14="http://schemas.microsoft.com/office/powerpoint/2010/main" val="3719233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a:xfrm>
            <a:off x="344043" y="1536807"/>
            <a:ext cx="7063365" cy="2237503"/>
          </a:xfrm>
        </p:spPr>
        <p:txBody>
          <a:bodyPr/>
          <a:lstStyle/>
          <a:p>
            <a:r>
              <a:rPr lang="en-US" sz="1600" dirty="0">
                <a:solidFill>
                  <a:schemeClr val="accent2"/>
                </a:solidFill>
              </a:rPr>
              <a:t>OKTA Identity Management</a:t>
            </a:r>
            <a:br>
              <a:rPr lang="en-US" dirty="0"/>
            </a:br>
            <a:br>
              <a:rPr lang="en-US" dirty="0"/>
            </a:br>
            <a:endParaRPr lang="en-US" dirty="0"/>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05515" y="3774310"/>
            <a:ext cx="5304175" cy="508228"/>
          </a:xfrm>
        </p:spPr>
        <p:txBody>
          <a:bodyPr/>
          <a:lstStyle/>
          <a:p>
            <a:endParaRPr lang="en-US" dirty="0"/>
          </a:p>
          <a:p>
            <a:endParaRPr lang="en-US" dirty="0"/>
          </a:p>
        </p:txBody>
      </p:sp>
      <p:sp>
        <p:nvSpPr>
          <p:cNvPr id="2" name="TextBox 1">
            <a:extLst>
              <a:ext uri="{FF2B5EF4-FFF2-40B4-BE49-F238E27FC236}">
                <a16:creationId xmlns:a16="http://schemas.microsoft.com/office/drawing/2014/main" id="{13959D68-EE43-4837-81FD-B9DFC46D9B1B}"/>
              </a:ext>
            </a:extLst>
          </p:cNvPr>
          <p:cNvSpPr txBox="1"/>
          <p:nvPr/>
        </p:nvSpPr>
        <p:spPr>
          <a:xfrm>
            <a:off x="405515" y="2989089"/>
            <a:ext cx="7001893" cy="1728908"/>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Custom Login page – Cotiviti Apps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SCIM 2.0 templates vs SCIM 2.0 Gateway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rPr>
              <a:t>User Migration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6CC5E9">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4253808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EC9C5A-1026-47EE-9640-7D823E759989}"/>
              </a:ext>
            </a:extLst>
          </p:cNvPr>
          <p:cNvSpPr>
            <a:spLocks noGrp="1"/>
          </p:cNvSpPr>
          <p:nvPr>
            <p:ph type="title"/>
          </p:nvPr>
        </p:nvSpPr>
        <p:spPr/>
        <p:txBody>
          <a:bodyPr/>
          <a:lstStyle/>
          <a:p>
            <a:r>
              <a:rPr lang="en-US" dirty="0"/>
              <a:t>Highlighted Solution: </a:t>
            </a:r>
            <a:r>
              <a:rPr lang="en-US" dirty="0" err="1"/>
              <a:t>Okta</a:t>
            </a:r>
            <a:endParaRPr lang="en-US" dirty="0"/>
          </a:p>
        </p:txBody>
      </p:sp>
      <p:sp>
        <p:nvSpPr>
          <p:cNvPr id="3" name="Text Placeholder 2">
            <a:extLst>
              <a:ext uri="{FF2B5EF4-FFF2-40B4-BE49-F238E27FC236}">
                <a16:creationId xmlns:a16="http://schemas.microsoft.com/office/drawing/2014/main" id="{18791D33-8229-4158-BB1A-B3C983391113}"/>
              </a:ext>
            </a:extLst>
          </p:cNvPr>
          <p:cNvSpPr>
            <a:spLocks noGrp="1"/>
          </p:cNvSpPr>
          <p:nvPr>
            <p:ph type="body" sz="quarter" idx="13"/>
          </p:nvPr>
        </p:nvSpPr>
        <p:spPr/>
        <p:txBody>
          <a:bodyPr/>
          <a:lstStyle/>
          <a:p>
            <a:r>
              <a:rPr lang="en-US" dirty="0" err="1"/>
              <a:t>Highlevel</a:t>
            </a:r>
            <a:endParaRPr lang="en-US" dirty="0"/>
          </a:p>
          <a:p>
            <a:r>
              <a:rPr lang="en-US" dirty="0"/>
              <a:t>Progress</a:t>
            </a:r>
          </a:p>
          <a:p>
            <a:r>
              <a:rPr lang="en-US" dirty="0"/>
              <a:t>Specifics/How to get started</a:t>
            </a:r>
          </a:p>
        </p:txBody>
      </p:sp>
    </p:spTree>
    <p:extLst>
      <p:ext uri="{BB962C8B-B14F-4D97-AF65-F5344CB8AC3E}">
        <p14:creationId xmlns:p14="http://schemas.microsoft.com/office/powerpoint/2010/main" val="183999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8AED35-61F3-4592-BA82-FBB5A5191ACA}"/>
              </a:ext>
            </a:extLst>
          </p:cNvPr>
          <p:cNvSpPr>
            <a:spLocks noGrp="1"/>
          </p:cNvSpPr>
          <p:nvPr>
            <p:ph type="title"/>
          </p:nvPr>
        </p:nvSpPr>
        <p:spPr>
          <a:xfrm>
            <a:off x="342900" y="355600"/>
            <a:ext cx="8458200" cy="914400"/>
          </a:xfrm>
        </p:spPr>
        <p:txBody>
          <a:bodyPr/>
          <a:lstStyle/>
          <a:p>
            <a:r>
              <a:rPr lang="en-US" altLang="en-US" b="1" dirty="0">
                <a:solidFill>
                  <a:srgbClr val="100699"/>
                </a:solidFill>
                <a:latin typeface="Calibri" panose="020F0502020204030204" pitchFamily="34" charset="0"/>
                <a:ea typeface="Times New Roman" panose="02020603050405020304" pitchFamily="18" charset="0"/>
                <a:cs typeface="Calibri" panose="020F0502020204030204" pitchFamily="34" charset="0"/>
              </a:rPr>
              <a:t>Custom Login Page (OKTA Sign-in </a:t>
            </a:r>
            <a:r>
              <a:rPr lang="en-US" altLang="en-US" b="1" dirty="0">
                <a:solidFill>
                  <a:srgbClr val="100699"/>
                </a:solidFill>
                <a:ea typeface="Times New Roman" panose="02020603050405020304" pitchFamily="18" charset="0"/>
                <a:cs typeface="Calibri" panose="020F0502020204030204" pitchFamily="34" charset="0"/>
              </a:rPr>
              <a:t>Widget</a:t>
            </a:r>
            <a:r>
              <a:rPr lang="en-US" altLang="en-US" b="1" dirty="0">
                <a:solidFill>
                  <a:srgbClr val="100699"/>
                </a:solidFill>
                <a:latin typeface="Calibri" panose="020F0502020204030204" pitchFamily="34" charset="0"/>
                <a:ea typeface="Times New Roman" panose="02020603050405020304" pitchFamily="18" charset="0"/>
                <a:cs typeface="Calibri" panose="020F0502020204030204" pitchFamily="34" charset="0"/>
              </a:rPr>
              <a:t>)</a:t>
            </a:r>
            <a:br>
              <a:rPr lang="en-US" altLang="en-US" dirty="0">
                <a:solidFill>
                  <a:schemeClr val="tx1"/>
                </a:solidFill>
                <a:ea typeface="Times New Roman" panose="02020603050405020304" pitchFamily="18" charset="0"/>
              </a:rPr>
            </a:br>
            <a:endParaRPr lang="en-US" dirty="0"/>
          </a:p>
        </p:txBody>
      </p:sp>
      <p:sp>
        <p:nvSpPr>
          <p:cNvPr id="6" name="Rectangle 1">
            <a:extLst>
              <a:ext uri="{FF2B5EF4-FFF2-40B4-BE49-F238E27FC236}">
                <a16:creationId xmlns:a16="http://schemas.microsoft.com/office/drawing/2014/main" id="{7AC0E374-F14F-4CA2-AFC8-C5B3F88B5801}"/>
              </a:ext>
            </a:extLst>
          </p:cNvPr>
          <p:cNvSpPr>
            <a:spLocks noGrp="1" noChangeArrowheads="1"/>
          </p:cNvSpPr>
          <p:nvPr>
            <p:ph type="body" sz="quarter" idx="13"/>
          </p:nvPr>
        </p:nvSpPr>
        <p:spPr bwMode="auto">
          <a:xfrm>
            <a:off x="123825" y="849001"/>
            <a:ext cx="8896350" cy="249299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Installing the </a:t>
            </a:r>
            <a:r>
              <a:rPr kumimoji="0" lang="en-US" altLang="en-US" sz="1200" b="0" i="0" u="none" strike="noStrike" cap="none" normalizeH="0" baseline="0" dirty="0" err="1">
                <a:ln>
                  <a:noFill/>
                </a:ln>
                <a:solidFill>
                  <a:srgbClr val="24292E"/>
                </a:solidFill>
                <a:effectLst/>
                <a:ea typeface="Times New Roman" panose="02020603050405020304" pitchFamily="18" charset="0"/>
                <a:cs typeface="Calibri" panose="020F0502020204030204" pitchFamily="34" charset="0"/>
              </a:rPr>
              <a:t>Okta</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or by packaging it with your app via OKTA’s </a:t>
            </a:r>
            <a:r>
              <a:rPr kumimoji="0" lang="en-US" altLang="en-US" sz="1200" b="0" i="0" u="none" strike="noStrike" cap="none" normalizeH="0" baseline="0" dirty="0" err="1">
                <a:ln>
                  <a:noFill/>
                </a:ln>
                <a:solidFill>
                  <a:srgbClr val="24292E"/>
                </a:solidFill>
                <a:effectLst/>
                <a:ea typeface="Times New Roman" panose="02020603050405020304" pitchFamily="18" charset="0"/>
                <a:cs typeface="Calibri" panose="020F0502020204030204" pitchFamily="34" charset="0"/>
              </a:rPr>
              <a:t>npm</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package, </a:t>
            </a:r>
            <a:r>
              <a:rPr kumimoji="0" lang="en-US" altLang="en-US" sz="1200" b="0" i="0" u="none" strike="noStrike" cap="none" normalizeH="0" baseline="0" dirty="0">
                <a:ln>
                  <a:noFill/>
                </a:ln>
                <a:solidFill>
                  <a:srgbClr val="0366D6"/>
                </a:solidFill>
                <a:effectLst/>
                <a:ea typeface="Times New Roman" panose="02020603050405020304" pitchFamily="18" charset="0"/>
                <a:cs typeface="Calibri" panose="020F0502020204030204" pitchFamily="34" charset="0"/>
                <a:hlinkClick r:id="rId2"/>
              </a:rPr>
              <a:t>@</a:t>
            </a:r>
            <a:r>
              <a:rPr kumimoji="0" lang="en-US" altLang="en-US" sz="1200" b="0" i="0" u="none" strike="noStrike" cap="none" normalizeH="0" baseline="0" dirty="0" err="1">
                <a:ln>
                  <a:noFill/>
                </a:ln>
                <a:solidFill>
                  <a:srgbClr val="0366D6"/>
                </a:solidFill>
                <a:effectLst/>
                <a:ea typeface="Times New Roman" panose="02020603050405020304" pitchFamily="18" charset="0"/>
                <a:cs typeface="Calibri" panose="020F0502020204030204" pitchFamily="34" charset="0"/>
                <a:hlinkClick r:id="rId2"/>
              </a:rPr>
              <a:t>okta</a:t>
            </a:r>
            <a:r>
              <a:rPr kumimoji="0" lang="en-US" altLang="en-US" sz="1200" b="0" i="0" u="none" strike="noStrike" cap="none" normalizeH="0" baseline="0" dirty="0">
                <a:ln>
                  <a:noFill/>
                </a:ln>
                <a:solidFill>
                  <a:srgbClr val="0366D6"/>
                </a:solidFill>
                <a:effectLst/>
                <a:ea typeface="Times New Roman" panose="02020603050405020304" pitchFamily="18" charset="0"/>
                <a:cs typeface="Calibri" panose="020F0502020204030204" pitchFamily="34" charset="0"/>
                <a:hlinkClick r:id="rId2"/>
              </a:rPr>
              <a:t>/</a:t>
            </a:r>
            <a:r>
              <a:rPr kumimoji="0" lang="en-US" altLang="en-US" sz="1200" b="0" i="0" u="none" strike="noStrike" cap="none" normalizeH="0" baseline="0" dirty="0" err="1">
                <a:ln>
                  <a:noFill/>
                </a:ln>
                <a:solidFill>
                  <a:srgbClr val="0366D6"/>
                </a:solidFill>
                <a:effectLst/>
                <a:ea typeface="Times New Roman" panose="02020603050405020304" pitchFamily="18" charset="0"/>
                <a:cs typeface="Calibri" panose="020F0502020204030204" pitchFamily="34" charset="0"/>
                <a:hlinkClick r:id="rId2"/>
              </a:rPr>
              <a:t>okta</a:t>
            </a:r>
            <a:r>
              <a:rPr kumimoji="0" lang="en-US" altLang="en-US" sz="1200" b="0" i="0" u="none" strike="noStrike" cap="none" normalizeH="0" baseline="0" dirty="0">
                <a:ln>
                  <a:noFill/>
                </a:ln>
                <a:solidFill>
                  <a:srgbClr val="0366D6"/>
                </a:solidFill>
                <a:effectLst/>
                <a:ea typeface="Times New Roman" panose="02020603050405020304" pitchFamily="18" charset="0"/>
                <a:cs typeface="Calibri" panose="020F0502020204030204" pitchFamily="34" charset="0"/>
                <a:hlinkClick r:id="rId2"/>
              </a:rPr>
              <a:t>-</a:t>
            </a:r>
            <a:r>
              <a:rPr kumimoji="0" lang="en-US" altLang="en-US" sz="1200" b="0" i="0" u="none" strike="noStrike" cap="none" normalizeH="0" baseline="0" dirty="0" err="1">
                <a:ln>
                  <a:noFill/>
                </a:ln>
                <a:solidFill>
                  <a:srgbClr val="0366D6"/>
                </a:solidFill>
                <a:effectLst/>
                <a:ea typeface="Times New Roman" panose="02020603050405020304" pitchFamily="18" charset="0"/>
                <a:cs typeface="Calibri" panose="020F0502020204030204" pitchFamily="34" charset="0"/>
                <a:hlinkClick r:id="rId2"/>
              </a:rPr>
              <a:t>signin</a:t>
            </a:r>
            <a:r>
              <a:rPr kumimoji="0" lang="en-US" altLang="en-US" sz="1200" b="0" i="0" u="none" strike="noStrike" cap="none" normalizeH="0" baseline="0" dirty="0">
                <a:ln>
                  <a:noFill/>
                </a:ln>
                <a:solidFill>
                  <a:srgbClr val="0366D6"/>
                </a:solidFill>
                <a:effectLst/>
                <a:ea typeface="Times New Roman" panose="02020603050405020304" pitchFamily="18" charset="0"/>
                <a:cs typeface="Calibri" panose="020F0502020204030204" pitchFamily="34" charset="0"/>
                <a:hlinkClick r:id="rId2"/>
              </a:rPr>
              <a:t>-widget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 Reference :- </a:t>
            </a:r>
            <a:r>
              <a:rPr kumimoji="0" lang="en-US" altLang="en-US" sz="1200" b="0" i="0" u="none" strike="noStrike" cap="none" normalizeH="0" baseline="0" dirty="0">
                <a:ln>
                  <a:noFill/>
                </a:ln>
                <a:solidFill>
                  <a:schemeClr val="tx1"/>
                </a:solidFill>
                <a:effectLst/>
                <a:ea typeface="Times New Roman" panose="02020603050405020304" pitchFamily="18" charset="0"/>
                <a:cs typeface="Calibri" panose="020F0502020204030204" pitchFamily="34" charset="0"/>
                <a:hlinkClick r:id="rId3"/>
              </a:rPr>
              <a:t>https://github.com/okta/okta-signin-widget#using-the-okta-cdn</a:t>
            </a:r>
            <a:r>
              <a:rPr kumimoji="0" lang="en-US" altLang="en-US" sz="1200" b="0" i="0" u="none" strike="noStrike" cap="none" normalizeH="0" baseline="0" dirty="0">
                <a:ln>
                  <a:noFill/>
                </a:ln>
                <a:solidFill>
                  <a:schemeClr val="tx1"/>
                </a:solidFill>
                <a:effectLst/>
                <a:ea typeface="Times New Roman" panose="02020603050405020304" pitchFamily="18"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Using the </a:t>
            </a:r>
            <a:r>
              <a:rPr kumimoji="0" lang="en-US" altLang="en-US" sz="1200" b="1" i="0" u="none" strike="noStrike" cap="none" normalizeH="0" baseline="0" dirty="0" err="1">
                <a:ln>
                  <a:noFill/>
                </a:ln>
                <a:solidFill>
                  <a:srgbClr val="24292E"/>
                </a:solidFill>
                <a:effectLst/>
                <a:ea typeface="Times New Roman" panose="02020603050405020304" pitchFamily="18" charset="0"/>
                <a:cs typeface="Calibri" panose="020F0502020204030204" pitchFamily="34" charset="0"/>
              </a:rPr>
              <a:t>Okta</a:t>
            </a:r>
            <a:r>
              <a:rPr kumimoji="0" lang="en-US" altLang="en-US" sz="1200" b="1"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CDN</a:t>
            </a:r>
            <a:endParaRPr kumimoji="0" lang="en-US" altLang="en-US" sz="12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Loading OKTA assets directly from the CDN is a good choice if you want an easy way to get started with the widget, and don't already have an existing build process that leverages </a:t>
            </a:r>
            <a:r>
              <a:rPr kumimoji="0" lang="en-US" altLang="en-US" sz="1200" b="0" i="0" u="none" strike="noStrike" cap="none" normalizeH="0" baseline="0" dirty="0" err="1">
                <a:ln>
                  <a:noFill/>
                </a:ln>
                <a:solidFill>
                  <a:srgbClr val="0366D6"/>
                </a:solidFill>
                <a:effectLst/>
                <a:ea typeface="Times New Roman" panose="02020603050405020304" pitchFamily="18" charset="0"/>
                <a:cs typeface="Calibri" panose="020F0502020204030204" pitchFamily="34" charset="0"/>
                <a:hlinkClick r:id="rId4"/>
              </a:rPr>
              <a:t>npm</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for external dependencies.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To use the CDN, include links to the JS and CSS files in your HTML:</a:t>
            </a:r>
            <a:endParaRPr kumimoji="0" lang="en-US" altLang="en-US" sz="1200" b="0" i="0" u="none" strike="noStrike" cap="none" normalizeH="0" baseline="0" dirty="0">
              <a:ln>
                <a:noFill/>
              </a:ln>
              <a:solidFill>
                <a:srgbClr val="6A737D"/>
              </a:solidFill>
              <a:effectLst/>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6A737D"/>
                </a:solidFill>
                <a:effectLst/>
                <a:ea typeface="Times New Roman" panose="02020603050405020304" pitchFamily="18" charset="0"/>
                <a:cs typeface="Calibri" panose="020F0502020204030204" pitchFamily="34" charset="0"/>
              </a:rPr>
              <a:t>&lt;!--</a:t>
            </a:r>
            <a:r>
              <a:rPr kumimoji="0" lang="en-US" altLang="en-US" sz="1200" b="0" i="0" u="none" strike="noStrike" cap="none" normalizeH="0" baseline="0" dirty="0">
                <a:ln>
                  <a:noFill/>
                </a:ln>
                <a:solidFill>
                  <a:schemeClr val="tx1"/>
                </a:solidFill>
                <a:effectLst/>
                <a:ea typeface="Times New Roman" panose="02020603050405020304" pitchFamily="18" charset="0"/>
                <a:cs typeface="Courier New" panose="02070309020205020404" pitchFamily="49" charset="0"/>
              </a:rPr>
              <a:t> Latest CDN production Javascript and CSS --&gt;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&lt;</a:t>
            </a:r>
            <a:r>
              <a:rPr kumimoji="0" lang="en-US" altLang="en-US" sz="1200" b="0" i="0" u="none" strike="noStrike" cap="none" normalizeH="0" baseline="0" dirty="0">
                <a:ln>
                  <a:noFill/>
                </a:ln>
                <a:solidFill>
                  <a:srgbClr val="22863A"/>
                </a:solidFill>
                <a:effectLst/>
                <a:ea typeface="Times New Roman" panose="02020603050405020304" pitchFamily="18" charset="0"/>
                <a:cs typeface="Calibri" panose="020F0502020204030204" pitchFamily="34" charset="0"/>
              </a:rPr>
              <a:t>script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a:t>
            </a:r>
            <a:r>
              <a:rPr kumimoji="0" lang="en-US" altLang="en-US" sz="1200" b="0" i="0" u="none" strike="noStrike" cap="none" normalizeH="0" baseline="0" dirty="0" err="1">
                <a:ln>
                  <a:noFill/>
                </a:ln>
                <a:solidFill>
                  <a:srgbClr val="6F42C1"/>
                </a:solidFill>
                <a:effectLst/>
                <a:ea typeface="Times New Roman" panose="02020603050405020304" pitchFamily="18" charset="0"/>
                <a:cs typeface="Calibri" panose="020F0502020204030204" pitchFamily="34" charset="0"/>
              </a:rPr>
              <a:t>src</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"https://global.oktacdn.com/</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okta</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signin</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-widget/3.8.2/</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js</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/okta-sign-in.min.js"</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a:t>
            </a:r>
            <a:r>
              <a:rPr kumimoji="0" lang="en-US" altLang="en-US" sz="1200" b="0" i="0" u="none" strike="noStrike" cap="none" normalizeH="0" baseline="0" dirty="0">
                <a:ln>
                  <a:noFill/>
                </a:ln>
                <a:solidFill>
                  <a:srgbClr val="6F42C1"/>
                </a:solidFill>
                <a:effectLst/>
                <a:ea typeface="Times New Roman" panose="02020603050405020304" pitchFamily="18" charset="0"/>
                <a:cs typeface="Calibri" panose="020F0502020204030204" pitchFamily="34" charset="0"/>
              </a:rPr>
              <a:t>type</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"text/</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javascript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&gt;&lt;/</a:t>
            </a:r>
            <a:r>
              <a:rPr kumimoji="0" lang="en-US" altLang="en-US" sz="1200" b="0" i="0" u="none" strike="noStrike" cap="none" normalizeH="0" baseline="0" dirty="0">
                <a:ln>
                  <a:noFill/>
                </a:ln>
                <a:solidFill>
                  <a:srgbClr val="22863A"/>
                </a:solidFill>
                <a:effectLst/>
                <a:ea typeface="Times New Roman" panose="02020603050405020304" pitchFamily="18" charset="0"/>
                <a:cs typeface="Calibri" panose="020F0502020204030204" pitchFamily="34" charset="0"/>
              </a:rPr>
              <a:t>script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&gt;&lt;</a:t>
            </a:r>
            <a:r>
              <a:rPr kumimoji="0" lang="en-US" altLang="en-US" sz="1200" b="0" i="0" u="none" strike="noStrike" cap="none" normalizeH="0" baseline="0" dirty="0">
                <a:ln>
                  <a:noFill/>
                </a:ln>
                <a:solidFill>
                  <a:srgbClr val="22863A"/>
                </a:solidFill>
                <a:effectLst/>
                <a:ea typeface="Times New Roman" panose="02020603050405020304" pitchFamily="18" charset="0"/>
                <a:cs typeface="Calibri" panose="020F0502020204030204" pitchFamily="34" charset="0"/>
              </a:rPr>
              <a:t>link</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a:t>
            </a:r>
            <a:r>
              <a:rPr kumimoji="0" lang="en-US" altLang="en-US" sz="1200" b="0" i="0" u="none" strike="noStrike" cap="none" normalizeH="0" baseline="0" dirty="0" err="1">
                <a:ln>
                  <a:noFill/>
                </a:ln>
                <a:solidFill>
                  <a:srgbClr val="6F42C1"/>
                </a:solidFill>
                <a:effectLst/>
                <a:ea typeface="Times New Roman" panose="02020603050405020304" pitchFamily="18" charset="0"/>
                <a:cs typeface="Calibri" panose="020F0502020204030204" pitchFamily="34" charset="0"/>
              </a:rPr>
              <a:t>href</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"https://global.oktacdn.com/</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okta</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signin</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-widget/3.8.2/</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css</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/okta-sign-in.min.css"</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a:t>
            </a:r>
            <a:r>
              <a:rPr kumimoji="0" lang="en-US" altLang="en-US" sz="1200" b="0" i="0" u="none" strike="noStrike" cap="none" normalizeH="0" baseline="0" dirty="0">
                <a:ln>
                  <a:noFill/>
                </a:ln>
                <a:solidFill>
                  <a:srgbClr val="6F42C1"/>
                </a:solidFill>
                <a:effectLst/>
                <a:ea typeface="Times New Roman" panose="02020603050405020304" pitchFamily="18" charset="0"/>
                <a:cs typeface="Calibri" panose="020F0502020204030204" pitchFamily="34" charset="0"/>
              </a:rPr>
              <a:t>type</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"text/</a:t>
            </a:r>
            <a:r>
              <a:rPr kumimoji="0" lang="en-US" altLang="en-US" sz="1200" b="0" i="0" u="none" strike="noStrike" cap="none" normalizeH="0" baseline="0" dirty="0" err="1">
                <a:ln>
                  <a:noFill/>
                </a:ln>
                <a:solidFill>
                  <a:srgbClr val="032F62"/>
                </a:solidFill>
                <a:effectLst/>
                <a:ea typeface="Times New Roman" panose="02020603050405020304" pitchFamily="18" charset="0"/>
                <a:cs typeface="Calibri" panose="020F0502020204030204" pitchFamily="34" charset="0"/>
              </a:rPr>
              <a:t>css</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 </a:t>
            </a:r>
            <a:r>
              <a:rPr kumimoji="0" lang="en-US" altLang="en-US" sz="1200" b="0" i="0" u="none" strike="noStrike" cap="none" normalizeH="0" baseline="0" dirty="0" err="1">
                <a:ln>
                  <a:noFill/>
                </a:ln>
                <a:solidFill>
                  <a:srgbClr val="6F42C1"/>
                </a:solidFill>
                <a:effectLst/>
                <a:ea typeface="Times New Roman" panose="02020603050405020304" pitchFamily="18" charset="0"/>
                <a:cs typeface="Calibri" panose="020F0502020204030204" pitchFamily="34" charset="0"/>
              </a:rPr>
              <a:t>rel</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a:t>
            </a:r>
            <a:r>
              <a:rPr kumimoji="0" lang="en-US" altLang="en-US" sz="1200" b="0" i="0" u="none" strike="noStrike" cap="none" normalizeH="0" baseline="0" dirty="0">
                <a:ln>
                  <a:noFill/>
                </a:ln>
                <a:solidFill>
                  <a:srgbClr val="032F62"/>
                </a:solidFill>
                <a:effectLst/>
                <a:ea typeface="Times New Roman" panose="02020603050405020304" pitchFamily="18" charset="0"/>
                <a:cs typeface="Calibri" panose="020F0502020204030204" pitchFamily="34" charset="0"/>
              </a:rPr>
              <a:t>"stylesheet"</a:t>
            </a:r>
            <a:r>
              <a:rPr kumimoji="0" lang="en-US" altLang="en-US" sz="1200" b="0" i="0" u="none" strike="noStrike" cap="none" normalizeH="0" baseline="0" dirty="0">
                <a:ln>
                  <a:noFill/>
                </a:ln>
                <a:solidFill>
                  <a:srgbClr val="24292E"/>
                </a:solidFill>
                <a:effectLst/>
                <a:ea typeface="Times New Roman" panose="02020603050405020304" pitchFamily="18" charset="0"/>
                <a:cs typeface="Calibri" panose="020F0502020204030204" pitchFamily="34" charset="0"/>
              </a:rPr>
              <a:t>/&gt;</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FF7D4953-23D0-490E-91A6-10410CEADF7A}"/>
              </a:ext>
            </a:extLst>
          </p:cNvPr>
          <p:cNvPicPr/>
          <p:nvPr/>
        </p:nvPicPr>
        <p:blipFill>
          <a:blip r:embed="rId5"/>
          <a:stretch>
            <a:fillRect/>
          </a:stretch>
        </p:blipFill>
        <p:spPr>
          <a:xfrm>
            <a:off x="123825" y="3249658"/>
            <a:ext cx="8896350" cy="3036842"/>
          </a:xfrm>
          <a:prstGeom prst="rect">
            <a:avLst/>
          </a:prstGeom>
        </p:spPr>
      </p:pic>
    </p:spTree>
    <p:extLst>
      <p:ext uri="{BB962C8B-B14F-4D97-AF65-F5344CB8AC3E}">
        <p14:creationId xmlns:p14="http://schemas.microsoft.com/office/powerpoint/2010/main" val="3443924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0E4C94-A5D8-4B90-B4DD-AE3C241C01C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532C75BC-1C68-41A0-8CC2-4DDF26445C8E}"/>
              </a:ext>
            </a:extLst>
          </p:cNvPr>
          <p:cNvSpPr>
            <a:spLocks noGrp="1"/>
          </p:cNvSpPr>
          <p:nvPr>
            <p:ph type="body" sz="quarter" idx="13"/>
          </p:nvPr>
        </p:nvSpPr>
        <p:spPr>
          <a:xfrm>
            <a:off x="342900" y="1279524"/>
            <a:ext cx="8458200" cy="4897439"/>
          </a:xfrm>
        </p:spPr>
        <p:txBody>
          <a:bodyPr/>
          <a:lstStyle/>
          <a:p>
            <a:r>
              <a:rPr lang="en-US" b="1" u="sng" dirty="0"/>
              <a:t>SCIM </a:t>
            </a:r>
            <a:r>
              <a:rPr lang="en-US" dirty="0"/>
              <a:t> (System for Cross Domain Identity Mapping) specification is an open standard designed to manage user identity information. SCIM provides a defined schema for representing users and groups, and a RESTful API to run CRUD operations on those user and group resources.</a:t>
            </a:r>
          </a:p>
          <a:p>
            <a:r>
              <a:rPr lang="en-US" dirty="0"/>
              <a:t>Reference:- </a:t>
            </a:r>
            <a:r>
              <a:rPr lang="en-US" u="sng" dirty="0">
                <a:hlinkClick r:id="rId2"/>
              </a:rPr>
              <a:t>https://developer.okta.com/docs/concepts/scim/</a:t>
            </a:r>
            <a:endParaRPr lang="en-US" dirty="0"/>
          </a:p>
          <a:p>
            <a:endParaRPr lang="en-US" dirty="0"/>
          </a:p>
        </p:txBody>
      </p:sp>
      <p:sp>
        <p:nvSpPr>
          <p:cNvPr id="4" name="Title 3">
            <a:extLst>
              <a:ext uri="{FF2B5EF4-FFF2-40B4-BE49-F238E27FC236}">
                <a16:creationId xmlns:a16="http://schemas.microsoft.com/office/drawing/2014/main" id="{14ED5303-7D15-41C0-B0F7-7AC6B01A8B6C}"/>
              </a:ext>
            </a:extLst>
          </p:cNvPr>
          <p:cNvSpPr>
            <a:spLocks noGrp="1"/>
          </p:cNvSpPr>
          <p:nvPr>
            <p:ph type="title"/>
          </p:nvPr>
        </p:nvSpPr>
        <p:spPr>
          <a:xfrm>
            <a:off x="342900" y="355600"/>
            <a:ext cx="8458200" cy="914400"/>
          </a:xfrm>
        </p:spPr>
        <p:txBody>
          <a:bodyPr/>
          <a:lstStyle/>
          <a:p>
            <a:r>
              <a:rPr lang="en-US" dirty="0"/>
              <a:t>SCIM</a:t>
            </a:r>
          </a:p>
        </p:txBody>
      </p:sp>
      <p:pic>
        <p:nvPicPr>
          <p:cNvPr id="5" name="Picture 4">
            <a:extLst>
              <a:ext uri="{FF2B5EF4-FFF2-40B4-BE49-F238E27FC236}">
                <a16:creationId xmlns:a16="http://schemas.microsoft.com/office/drawing/2014/main" id="{CF8D8ABD-D9D7-442A-93AE-DE5F3449FEBD}"/>
              </a:ext>
            </a:extLst>
          </p:cNvPr>
          <p:cNvPicPr/>
          <p:nvPr/>
        </p:nvPicPr>
        <p:blipFill>
          <a:blip r:embed="rId3"/>
          <a:stretch>
            <a:fillRect/>
          </a:stretch>
        </p:blipFill>
        <p:spPr>
          <a:xfrm>
            <a:off x="85725" y="3099117"/>
            <a:ext cx="8905875" cy="3393758"/>
          </a:xfrm>
          <a:prstGeom prst="rect">
            <a:avLst/>
          </a:prstGeom>
        </p:spPr>
      </p:pic>
    </p:spTree>
    <p:extLst>
      <p:ext uri="{BB962C8B-B14F-4D97-AF65-F5344CB8AC3E}">
        <p14:creationId xmlns:p14="http://schemas.microsoft.com/office/powerpoint/2010/main" val="3930243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19200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Appendix</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694129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r>
              <a:rPr lang="en-US" dirty="0"/>
              <a:t>OKTA Development  Forum / BLOG</a:t>
            </a:r>
          </a:p>
          <a:p>
            <a:r>
              <a:rPr lang="en-US" dirty="0">
                <a:hlinkClick r:id="rId2"/>
              </a:rPr>
              <a:t>https://devforum.okta.com/</a:t>
            </a:r>
            <a:endParaRPr lang="en-US" dirty="0"/>
          </a:p>
          <a:p>
            <a:endParaRPr lang="en-US" dirty="0"/>
          </a:p>
          <a:p>
            <a:endParaRPr lang="en-US" dirty="0"/>
          </a:p>
          <a:p>
            <a:endParaRPr lang="en-US" dirty="0"/>
          </a:p>
          <a:p>
            <a:endParaRPr lang="en-US" dirty="0"/>
          </a:p>
          <a:p>
            <a:r>
              <a:rPr lang="en-US" dirty="0"/>
              <a:t>OKTANE Online Conference  - Many Sessions Available to Stream</a:t>
            </a:r>
          </a:p>
          <a:p>
            <a:pPr lvl="1"/>
            <a:r>
              <a:rPr lang="en-US" dirty="0"/>
              <a:t>April 1</a:t>
            </a:r>
            <a:r>
              <a:rPr lang="en-US" baseline="30000" dirty="0"/>
              <a:t>st</a:t>
            </a:r>
            <a:r>
              <a:rPr lang="en-US" dirty="0"/>
              <a:t> – 2</a:t>
            </a:r>
            <a:r>
              <a:rPr lang="en-US" baseline="30000" dirty="0"/>
              <a:t>nd</a:t>
            </a:r>
            <a:r>
              <a:rPr lang="en-US" dirty="0"/>
              <a:t>  9am-5pm Pacific Time </a:t>
            </a:r>
          </a:p>
          <a:p>
            <a:pPr lvl="1"/>
            <a:r>
              <a:rPr lang="en-US" dirty="0">
                <a:hlinkClick r:id="rId3"/>
              </a:rPr>
              <a:t>https://www.oktane20.com/</a:t>
            </a:r>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19927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Reference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CAC807EB-B409-49C4-9951-AEF2EBBCA1B7}"/>
              </a:ext>
            </a:extLst>
          </p:cNvPr>
          <p:cNvPicPr>
            <a:picLocks noChangeAspect="1"/>
          </p:cNvPicPr>
          <p:nvPr/>
        </p:nvPicPr>
        <p:blipFill>
          <a:blip r:embed="rId4"/>
          <a:stretch>
            <a:fillRect/>
          </a:stretch>
        </p:blipFill>
        <p:spPr>
          <a:xfrm>
            <a:off x="4341180" y="1056356"/>
            <a:ext cx="3710866" cy="2342026"/>
          </a:xfrm>
          <a:prstGeom prst="rect">
            <a:avLst/>
          </a:prstGeom>
        </p:spPr>
      </p:pic>
      <p:pic>
        <p:nvPicPr>
          <p:cNvPr id="7" name="Picture 6">
            <a:extLst>
              <a:ext uri="{FF2B5EF4-FFF2-40B4-BE49-F238E27FC236}">
                <a16:creationId xmlns:a16="http://schemas.microsoft.com/office/drawing/2014/main" id="{93FF1F74-C775-4DB1-BCF8-1AF28FEDD93A}"/>
              </a:ext>
            </a:extLst>
          </p:cNvPr>
          <p:cNvPicPr>
            <a:picLocks noChangeAspect="1"/>
          </p:cNvPicPr>
          <p:nvPr/>
        </p:nvPicPr>
        <p:blipFill>
          <a:blip r:embed="rId5"/>
          <a:stretch>
            <a:fillRect/>
          </a:stretch>
        </p:blipFill>
        <p:spPr>
          <a:xfrm>
            <a:off x="3318610" y="4867951"/>
            <a:ext cx="4914623" cy="1008128"/>
          </a:xfrm>
          <a:prstGeom prst="rect">
            <a:avLst/>
          </a:prstGeom>
        </p:spPr>
      </p:pic>
    </p:spTree>
    <p:extLst>
      <p:ext uri="{BB962C8B-B14F-4D97-AF65-F5344CB8AC3E}">
        <p14:creationId xmlns:p14="http://schemas.microsoft.com/office/powerpoint/2010/main" val="1022668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19927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Reference</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6AC4BA58-BE78-4FCC-B2A6-A0C538427F51}"/>
              </a:ext>
            </a:extLst>
          </p:cNvPr>
          <p:cNvPicPr>
            <a:picLocks noChangeAspect="1"/>
          </p:cNvPicPr>
          <p:nvPr/>
        </p:nvPicPr>
        <p:blipFill>
          <a:blip r:embed="rId2"/>
          <a:stretch>
            <a:fillRect/>
          </a:stretch>
        </p:blipFill>
        <p:spPr>
          <a:xfrm>
            <a:off x="273608" y="1447428"/>
            <a:ext cx="8340051" cy="3712329"/>
          </a:xfrm>
          <a:prstGeom prst="rect">
            <a:avLst/>
          </a:prstGeom>
        </p:spPr>
      </p:pic>
    </p:spTree>
    <p:extLst>
      <p:ext uri="{BB962C8B-B14F-4D97-AF65-F5344CB8AC3E}">
        <p14:creationId xmlns:p14="http://schemas.microsoft.com/office/powerpoint/2010/main" val="239986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Rectangle 4">
            <a:extLst>
              <a:ext uri="{FF2B5EF4-FFF2-40B4-BE49-F238E27FC236}">
                <a16:creationId xmlns:a16="http://schemas.microsoft.com/office/drawing/2014/main" id="{1F89BAAD-600E-488F-ABC5-9729609A40AA}"/>
              </a:ext>
            </a:extLst>
          </p:cNvPr>
          <p:cNvSpPr/>
          <p:nvPr/>
        </p:nvSpPr>
        <p:spPr>
          <a:xfrm>
            <a:off x="273608" y="1078096"/>
            <a:ext cx="25442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Reference MFA</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a:extLst>
              <a:ext uri="{FF2B5EF4-FFF2-40B4-BE49-F238E27FC236}">
                <a16:creationId xmlns:a16="http://schemas.microsoft.com/office/drawing/2014/main" id="{FD09991C-491B-4196-A0E4-24DBBE522B05}"/>
              </a:ext>
            </a:extLst>
          </p:cNvPr>
          <p:cNvSpPr txBox="1"/>
          <p:nvPr/>
        </p:nvSpPr>
        <p:spPr>
          <a:xfrm>
            <a:off x="342899" y="1571348"/>
            <a:ext cx="9138451" cy="2450236"/>
          </a:xfrm>
          <a:prstGeom prst="rect">
            <a:avLst/>
          </a:prstGeom>
          <a:noFill/>
        </p:spPr>
        <p:txBody>
          <a:bodyPr wrap="square" rtlCol="0">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OKTA MFA Options are extensive.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Cotiviti Applications to evaluate needs, add what is needed.  Or None.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OKTA Verify MFA is required for all Admin accesses to OKTA environments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Contextual MFA Policies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D168442E-91B7-46EF-9C33-EA7BD490D88F}"/>
              </a:ext>
            </a:extLst>
          </p:cNvPr>
          <p:cNvPicPr>
            <a:picLocks noChangeAspect="1"/>
          </p:cNvPicPr>
          <p:nvPr/>
        </p:nvPicPr>
        <p:blipFill>
          <a:blip r:embed="rId2"/>
          <a:stretch>
            <a:fillRect/>
          </a:stretch>
        </p:blipFill>
        <p:spPr>
          <a:xfrm>
            <a:off x="5099112" y="3180643"/>
            <a:ext cx="3915053" cy="1531739"/>
          </a:xfrm>
          <a:prstGeom prst="rect">
            <a:avLst/>
          </a:prstGeom>
        </p:spPr>
      </p:pic>
      <p:pic>
        <p:nvPicPr>
          <p:cNvPr id="7" name="Picture 6">
            <a:extLst>
              <a:ext uri="{FF2B5EF4-FFF2-40B4-BE49-F238E27FC236}">
                <a16:creationId xmlns:a16="http://schemas.microsoft.com/office/drawing/2014/main" id="{E4336B7C-A0BF-47E1-8735-C7CA1CD030D1}"/>
              </a:ext>
            </a:extLst>
          </p:cNvPr>
          <p:cNvPicPr>
            <a:picLocks noChangeAspect="1"/>
          </p:cNvPicPr>
          <p:nvPr/>
        </p:nvPicPr>
        <p:blipFill>
          <a:blip r:embed="rId3"/>
          <a:stretch>
            <a:fillRect/>
          </a:stretch>
        </p:blipFill>
        <p:spPr>
          <a:xfrm>
            <a:off x="520869" y="2870159"/>
            <a:ext cx="4475393" cy="2660629"/>
          </a:xfrm>
          <a:prstGeom prst="rect">
            <a:avLst/>
          </a:prstGeom>
        </p:spPr>
      </p:pic>
    </p:spTree>
    <p:extLst>
      <p:ext uri="{BB962C8B-B14F-4D97-AF65-F5344CB8AC3E}">
        <p14:creationId xmlns:p14="http://schemas.microsoft.com/office/powerpoint/2010/main" val="3461220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932449"/>
            <a:ext cx="8534400" cy="743953"/>
          </a:xfrm>
        </p:spPr>
        <p:txBody>
          <a:bodyPr anchor="ctr"/>
          <a:lstStyle/>
          <a:p>
            <a:r>
              <a:rPr lang="en-US" sz="2600" dirty="0"/>
              <a:t>Thousands of Customers</a:t>
            </a:r>
          </a:p>
        </p:txBody>
      </p:sp>
      <p:sp>
        <p:nvSpPr>
          <p:cNvPr id="2" name="TextBox 1"/>
          <p:cNvSpPr txBox="1"/>
          <p:nvPr/>
        </p:nvSpPr>
        <p:spPr>
          <a:xfrm>
            <a:off x="233918" y="2244799"/>
            <a:ext cx="184731" cy="258532"/>
          </a:xfrm>
          <a:prstGeom prst="rect">
            <a:avLst/>
          </a:prstGeom>
          <a:noFill/>
        </p:spPr>
        <p:txBody>
          <a:bodyPr wrap="none" rtlCol="0">
            <a:spAutoFit/>
          </a:bodyPr>
          <a:lstStyle/>
          <a:p>
            <a:pPr marL="0" marR="0" lvl="0" indent="0" algn="l" defTabSz="914400" rtl="0" eaLnBrk="1" fontAlgn="auto" latinLnBrk="0" hangingPunct="1">
              <a:lnSpc>
                <a:spcPct val="90000"/>
              </a:lnSpc>
              <a:spcBef>
                <a:spcPts val="60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97" name="AutoShape 4" descr="mage result for visier inc logo"/>
          <p:cNvSpPr>
            <a:spLocks noChangeAspect="1" noChangeArrowheads="1"/>
          </p:cNvSpPr>
          <p:nvPr/>
        </p:nvSpPr>
        <p:spPr bwMode="auto">
          <a:xfrm>
            <a:off x="-580368" y="3373172"/>
            <a:ext cx="707231" cy="3014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Arial"/>
              <a:ea typeface="+mn-ea"/>
              <a:cs typeface="+mn-cs"/>
            </a:endParaRPr>
          </a:p>
        </p:txBody>
      </p:sp>
      <p:grpSp>
        <p:nvGrpSpPr>
          <p:cNvPr id="12" name="Group 11"/>
          <p:cNvGrpSpPr/>
          <p:nvPr/>
        </p:nvGrpSpPr>
        <p:grpSpPr>
          <a:xfrm>
            <a:off x="304803" y="1770997"/>
            <a:ext cx="893271" cy="3728659"/>
            <a:chOff x="406402" y="1218328"/>
            <a:chExt cx="1191028" cy="4971545"/>
          </a:xfrm>
        </p:grpSpPr>
        <p:grpSp>
          <p:nvGrpSpPr>
            <p:cNvPr id="24" name="Group 23"/>
            <p:cNvGrpSpPr/>
            <p:nvPr/>
          </p:nvGrpSpPr>
          <p:grpSpPr>
            <a:xfrm>
              <a:off x="406402" y="1218328"/>
              <a:ext cx="1191028" cy="4971545"/>
              <a:chOff x="304801" y="913745"/>
              <a:chExt cx="893271" cy="3728659"/>
            </a:xfrm>
          </p:grpSpPr>
          <p:grpSp>
            <p:nvGrpSpPr>
              <p:cNvPr id="35" name="Group 34"/>
              <p:cNvGrpSpPr/>
              <p:nvPr/>
            </p:nvGrpSpPr>
            <p:grpSpPr>
              <a:xfrm>
                <a:off x="304801" y="913745"/>
                <a:ext cx="893271" cy="491590"/>
                <a:chOff x="304801" y="1052891"/>
                <a:chExt cx="893271" cy="491590"/>
              </a:xfrm>
            </p:grpSpPr>
            <p:sp>
              <p:nvSpPr>
                <p:cNvPr id="13" name="TextBox 12"/>
                <p:cNvSpPr txBox="1"/>
                <p:nvPr/>
              </p:nvSpPr>
              <p:spPr>
                <a:xfrm>
                  <a:off x="304801"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Health</a:t>
                  </a:r>
                </a:p>
              </p:txBody>
            </p:sp>
            <p:grpSp>
              <p:nvGrpSpPr>
                <p:cNvPr id="38" name="Group 37"/>
                <p:cNvGrpSpPr/>
                <p:nvPr/>
              </p:nvGrpSpPr>
              <p:grpSpPr>
                <a:xfrm>
                  <a:off x="629204" y="1052891"/>
                  <a:ext cx="244465" cy="224805"/>
                  <a:chOff x="5517073" y="2217311"/>
                  <a:chExt cx="2598710" cy="2389720"/>
                </a:xfrm>
              </p:grpSpPr>
              <p:sp>
                <p:nvSpPr>
                  <p:cNvPr id="36" name="Freeform 12"/>
                  <p:cNvSpPr>
                    <a:spLocks/>
                  </p:cNvSpPr>
                  <p:nvPr/>
                </p:nvSpPr>
                <p:spPr bwMode="auto">
                  <a:xfrm>
                    <a:off x="5517073" y="2217311"/>
                    <a:ext cx="2598710" cy="2389720"/>
                  </a:xfrm>
                  <a:custGeom>
                    <a:avLst/>
                    <a:gdLst>
                      <a:gd name="T0" fmla="*/ 1020 w 2040"/>
                      <a:gd name="T1" fmla="*/ 1876 h 1876"/>
                      <a:gd name="T2" fmla="*/ 877 w 2040"/>
                      <a:gd name="T3" fmla="*/ 1734 h 1876"/>
                      <a:gd name="T4" fmla="*/ 0 w 2040"/>
                      <a:gd name="T5" fmla="*/ 561 h 1876"/>
                      <a:gd name="T6" fmla="*/ 561 w 2040"/>
                      <a:gd name="T7" fmla="*/ 0 h 1876"/>
                      <a:gd name="T8" fmla="*/ 1020 w 2040"/>
                      <a:gd name="T9" fmla="*/ 214 h 1876"/>
                      <a:gd name="T10" fmla="*/ 1479 w 2040"/>
                      <a:gd name="T11" fmla="*/ 0 h 1876"/>
                      <a:gd name="T12" fmla="*/ 2040 w 2040"/>
                      <a:gd name="T13" fmla="*/ 561 h 1876"/>
                      <a:gd name="T14" fmla="*/ 1163 w 2040"/>
                      <a:gd name="T15" fmla="*/ 1734 h 1876"/>
                      <a:gd name="T16" fmla="*/ 1020 w 2040"/>
                      <a:gd name="T17" fmla="*/ 1876 h 1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40" h="1876">
                        <a:moveTo>
                          <a:pt x="1020" y="1876"/>
                        </a:moveTo>
                        <a:cubicBezTo>
                          <a:pt x="877" y="1734"/>
                          <a:pt x="877" y="1734"/>
                          <a:pt x="877" y="1734"/>
                        </a:cubicBezTo>
                        <a:cubicBezTo>
                          <a:pt x="347" y="1264"/>
                          <a:pt x="0" y="948"/>
                          <a:pt x="0" y="561"/>
                        </a:cubicBezTo>
                        <a:cubicBezTo>
                          <a:pt x="0" y="244"/>
                          <a:pt x="245" y="0"/>
                          <a:pt x="561" y="0"/>
                        </a:cubicBezTo>
                        <a:cubicBezTo>
                          <a:pt x="734" y="0"/>
                          <a:pt x="908" y="81"/>
                          <a:pt x="1020" y="214"/>
                        </a:cubicBezTo>
                        <a:cubicBezTo>
                          <a:pt x="1132" y="81"/>
                          <a:pt x="1306" y="0"/>
                          <a:pt x="1479" y="0"/>
                        </a:cubicBezTo>
                        <a:cubicBezTo>
                          <a:pt x="1795" y="0"/>
                          <a:pt x="2040" y="244"/>
                          <a:pt x="2040" y="561"/>
                        </a:cubicBezTo>
                        <a:cubicBezTo>
                          <a:pt x="2040" y="948"/>
                          <a:pt x="1693" y="1264"/>
                          <a:pt x="1163" y="1734"/>
                        </a:cubicBezTo>
                        <a:lnTo>
                          <a:pt x="1020" y="1876"/>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eform 36"/>
                  <p:cNvSpPr/>
                  <p:nvPr/>
                </p:nvSpPr>
                <p:spPr>
                  <a:xfrm>
                    <a:off x="5686426" y="3019425"/>
                    <a:ext cx="2202840" cy="803919"/>
                  </a:xfrm>
                  <a:custGeom>
                    <a:avLst/>
                    <a:gdLst>
                      <a:gd name="connsiteX0" fmla="*/ 0 w 2057400"/>
                      <a:gd name="connsiteY0" fmla="*/ 438150 h 1085850"/>
                      <a:gd name="connsiteX1" fmla="*/ 381000 w 2057400"/>
                      <a:gd name="connsiteY1" fmla="*/ 438150 h 1085850"/>
                      <a:gd name="connsiteX2" fmla="*/ 628650 w 2057400"/>
                      <a:gd name="connsiteY2" fmla="*/ 0 h 1085850"/>
                      <a:gd name="connsiteX3" fmla="*/ 1152525 w 2057400"/>
                      <a:gd name="connsiteY3" fmla="*/ 1085850 h 1085850"/>
                      <a:gd name="connsiteX4" fmla="*/ 1390650 w 2057400"/>
                      <a:gd name="connsiteY4" fmla="*/ 695325 h 1085850"/>
                      <a:gd name="connsiteX5" fmla="*/ 2057400 w 2057400"/>
                      <a:gd name="connsiteY5" fmla="*/ 695325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400" h="1085850">
                        <a:moveTo>
                          <a:pt x="0" y="438150"/>
                        </a:moveTo>
                        <a:lnTo>
                          <a:pt x="381000" y="438150"/>
                        </a:lnTo>
                        <a:lnTo>
                          <a:pt x="628650" y="0"/>
                        </a:lnTo>
                        <a:lnTo>
                          <a:pt x="1152525" y="1085850"/>
                        </a:lnTo>
                        <a:lnTo>
                          <a:pt x="1390650" y="695325"/>
                        </a:lnTo>
                        <a:lnTo>
                          <a:pt x="2057400" y="695325"/>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4" name="Shape 1092"/>
              <p:cNvSpPr/>
              <p:nvPr/>
            </p:nvSpPr>
            <p:spPr>
              <a:xfrm>
                <a:off x="304801"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124" name="Picture 100" descr="http://orthanc-server.com/conferences/jeudis-libre/img/manufacturers/Varia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94194" y="3328139"/>
                <a:ext cx="327578" cy="110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90" name="Picture 66" descr="https://upload.wikimedia.org/wikipedia/en/thumb/0/05/PerkinElmer.svg/640px-PerkinElmer.sv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2198" y="1917240"/>
                <a:ext cx="365978" cy="163547"/>
              </a:xfrm>
              <a:prstGeom prst="rect">
                <a:avLst/>
              </a:prstGeom>
              <a:noFill/>
              <a:extLst>
                <a:ext uri="{909E8E84-426E-40dd-AFC4-6F175D3DCCD1}">
                  <a14:hiddenFill xmlns:a14="http://schemas.microsoft.com/office/drawing/2010/main" xmlns="">
                    <a:solidFill>
                      <a:srgbClr val="FFFFFF"/>
                    </a:solidFill>
                  </a14:hiddenFill>
                </a:ext>
              </a:extLst>
            </p:spPr>
          </p:pic>
          <p:pic>
            <p:nvPicPr>
              <p:cNvPr id="155" name="Picture 1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533" y="3615709"/>
                <a:ext cx="375120" cy="97211"/>
              </a:xfrm>
              <a:prstGeom prst="rect">
                <a:avLst/>
              </a:prstGeom>
            </p:spPr>
          </p:pic>
          <p:pic>
            <p:nvPicPr>
              <p:cNvPr id="1118" name="Picture 94" descr="https://d0.awsstatic.com/logos/customers/schumacher-group-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23813" y="3112390"/>
                <a:ext cx="447600" cy="77440"/>
              </a:xfrm>
              <a:prstGeom prst="rect">
                <a:avLst/>
              </a:prstGeom>
              <a:noFill/>
              <a:extLst>
                <a:ext uri="{909E8E84-426E-40dd-AFC4-6F175D3DCCD1}">
                  <a14:hiddenFill xmlns:a14="http://schemas.microsoft.com/office/drawing/2010/main" xmlns="">
                    <a:solidFill>
                      <a:srgbClr val="FFFFFF"/>
                    </a:solidFill>
                  </a14:hiddenFill>
                </a:ext>
              </a:extLst>
            </p:spPr>
          </p:pic>
          <p:pic>
            <p:nvPicPr>
              <p:cNvPr id="1104" name="Picture 80" descr="http://www.amagpharma.com/wp-content/uploads/2014/09/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00027" y="2832001"/>
                <a:ext cx="312893" cy="102850"/>
              </a:xfrm>
              <a:prstGeom prst="rect">
                <a:avLst/>
              </a:prstGeom>
              <a:noFill/>
              <a:extLst>
                <a:ext uri="{909E8E84-426E-40dd-AFC4-6F175D3DCCD1}">
                  <a14:hiddenFill xmlns:a14="http://schemas.microsoft.com/office/drawing/2010/main" xmlns="">
                    <a:solidFill>
                      <a:srgbClr val="FFFFFF"/>
                    </a:solidFill>
                  </a14:hiddenFill>
                </a:ext>
              </a:extLst>
            </p:spPr>
          </p:pic>
          <p:pic>
            <p:nvPicPr>
              <p:cNvPr id="638" name="Picture 63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86476" y="2842888"/>
                <a:ext cx="272823" cy="79421"/>
              </a:xfrm>
              <a:prstGeom prst="rect">
                <a:avLst/>
              </a:prstGeom>
            </p:spPr>
          </p:pic>
          <p:pic>
            <p:nvPicPr>
              <p:cNvPr id="647" name="Picture 64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13302" y="3886483"/>
                <a:ext cx="289364" cy="138569"/>
              </a:xfrm>
              <a:prstGeom prst="rect">
                <a:avLst/>
              </a:prstGeom>
            </p:spPr>
          </p:pic>
          <p:pic>
            <p:nvPicPr>
              <p:cNvPr id="650" name="Picture 64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88538" y="4166391"/>
                <a:ext cx="318136" cy="106928"/>
              </a:xfrm>
              <a:prstGeom prst="rect">
                <a:avLst/>
              </a:prstGeom>
            </p:spPr>
          </p:pic>
          <p:pic>
            <p:nvPicPr>
              <p:cNvPr id="653" name="Picture 65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32472" y="4171267"/>
                <a:ext cx="430281" cy="88608"/>
              </a:xfrm>
              <a:prstGeom prst="rect">
                <a:avLst/>
              </a:prstGeom>
            </p:spPr>
          </p:pic>
          <p:pic>
            <p:nvPicPr>
              <p:cNvPr id="656" name="Picture 655"/>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31250" y="4387115"/>
                <a:ext cx="586827" cy="144013"/>
              </a:xfrm>
              <a:prstGeom prst="rect">
                <a:avLst/>
              </a:prstGeom>
            </p:spPr>
          </p:pic>
        </p:grpSp>
        <p:pic>
          <p:nvPicPr>
            <p:cNvPr id="298" name="Picture 29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25468" y="3024119"/>
              <a:ext cx="514010" cy="120527"/>
            </a:xfrm>
            <a:prstGeom prst="rect">
              <a:avLst/>
            </a:prstGeom>
          </p:spPr>
        </p:pic>
        <p:pic>
          <p:nvPicPr>
            <p:cNvPr id="201" name="Picture 20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496265" y="4384960"/>
              <a:ext cx="473964" cy="236983"/>
            </a:xfrm>
            <a:prstGeom prst="rect">
              <a:avLst/>
            </a:prstGeom>
          </p:spPr>
        </p:pic>
        <p:pic>
          <p:nvPicPr>
            <p:cNvPr id="204" name="Picture 20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55147" y="5215040"/>
              <a:ext cx="385182" cy="139629"/>
            </a:xfrm>
            <a:prstGeom prst="rect">
              <a:avLst/>
            </a:prstGeom>
          </p:spPr>
        </p:pic>
        <p:pic>
          <p:nvPicPr>
            <p:cNvPr id="205" name="Picture 204"/>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68972" y="2988250"/>
              <a:ext cx="290578" cy="200110"/>
            </a:xfrm>
            <a:prstGeom prst="rect">
              <a:avLst/>
            </a:prstGeom>
          </p:spPr>
        </p:pic>
        <p:pic>
          <p:nvPicPr>
            <p:cNvPr id="207" name="Picture 20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422829" y="2206946"/>
              <a:ext cx="1151001" cy="234939"/>
            </a:xfrm>
            <a:prstGeom prst="rect">
              <a:avLst/>
            </a:prstGeom>
          </p:spPr>
        </p:pic>
        <p:pic>
          <p:nvPicPr>
            <p:cNvPr id="325" name="Picture 32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31064" y="3423379"/>
              <a:ext cx="527866" cy="132708"/>
            </a:xfrm>
            <a:prstGeom prst="rect">
              <a:avLst/>
            </a:prstGeom>
          </p:spPr>
        </p:pic>
        <p:pic>
          <p:nvPicPr>
            <p:cNvPr id="327" name="Picture 32"/>
            <p:cNvPicPr>
              <a:picLocks noChangeAspect="1" noChangeArrowheads="1"/>
            </p:cNvPicPr>
            <p:nvPr/>
          </p:nvPicPr>
          <p:blipFill>
            <a:blip r:embed="rId19" cstate="email">
              <a:extLst>
                <a:ext uri="{28A0092B-C50C-407E-A947-70E740481C1C}">
                  <a14:useLocalDpi xmlns:a14="http://schemas.microsoft.com/office/drawing/2010/main"/>
                </a:ext>
              </a:extLst>
            </a:blip>
            <a:stretch>
              <a:fillRect/>
            </a:stretch>
          </p:blipFill>
          <p:spPr bwMode="auto">
            <a:xfrm>
              <a:off x="1029889" y="3429982"/>
              <a:ext cx="482352" cy="104129"/>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
            <p:cNvPicPr>
              <a:picLocks noChangeAspect="1" noChangeArrowheads="1"/>
            </p:cNvPicPr>
            <p:nvPr/>
          </p:nvPicPr>
          <p:blipFill>
            <a:blip r:embed="rId20" cstate="email">
              <a:extLst>
                <a:ext uri="{28A0092B-C50C-407E-A947-70E740481C1C}">
                  <a14:useLocalDpi xmlns:a14="http://schemas.microsoft.com/office/drawing/2010/main"/>
                </a:ext>
              </a:extLst>
            </a:blip>
            <a:stretch>
              <a:fillRect/>
            </a:stretch>
          </p:blipFill>
          <p:spPr bwMode="auto">
            <a:xfrm>
              <a:off x="476247" y="4800325"/>
              <a:ext cx="509573" cy="203830"/>
            </a:xfrm>
            <a:prstGeom prst="rect">
              <a:avLst/>
            </a:prstGeom>
            <a:noFill/>
            <a:extLst>
              <a:ext uri="{909E8E84-426E-40dd-AFC4-6F175D3DCCD1}">
                <a14:hiddenFill xmlns="" xmlns:a14="http://schemas.microsoft.com/office/drawing/2010/main">
                  <a:solidFill>
                    <a:srgbClr val="FFFFFF"/>
                  </a:solidFill>
                </a14:hiddenFill>
              </a:ext>
            </a:extLst>
          </p:spPr>
        </p:pic>
        <p:pic>
          <p:nvPicPr>
            <p:cNvPr id="330" name="Picture 32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094472" y="4124047"/>
              <a:ext cx="414476" cy="139401"/>
            </a:xfrm>
            <a:prstGeom prst="rect">
              <a:avLst/>
            </a:prstGeom>
          </p:spPr>
        </p:pic>
        <p:pic>
          <p:nvPicPr>
            <p:cNvPr id="331" name="Picture 72" descr="http://vector.me/files/images/4/2/4226/planned_parenthood.png"/>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97243" y="2624890"/>
              <a:ext cx="430807" cy="14545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0" name="Group 39"/>
          <p:cNvGrpSpPr/>
          <p:nvPr/>
        </p:nvGrpSpPr>
        <p:grpSpPr>
          <a:xfrm>
            <a:off x="2215085" y="1770997"/>
            <a:ext cx="893274" cy="3728659"/>
            <a:chOff x="2953447" y="1218328"/>
            <a:chExt cx="1191032" cy="4971545"/>
          </a:xfrm>
        </p:grpSpPr>
        <p:grpSp>
          <p:nvGrpSpPr>
            <p:cNvPr id="25" name="Group 24"/>
            <p:cNvGrpSpPr/>
            <p:nvPr/>
          </p:nvGrpSpPr>
          <p:grpSpPr>
            <a:xfrm>
              <a:off x="2953447" y="1218328"/>
              <a:ext cx="1191032" cy="4971545"/>
              <a:chOff x="2953447" y="1218328"/>
              <a:chExt cx="1191032" cy="4971545"/>
            </a:xfrm>
          </p:grpSpPr>
          <p:grpSp>
            <p:nvGrpSpPr>
              <p:cNvPr id="43" name="Group 42"/>
              <p:cNvGrpSpPr/>
              <p:nvPr/>
            </p:nvGrpSpPr>
            <p:grpSpPr>
              <a:xfrm>
                <a:off x="3096992" y="1218328"/>
                <a:ext cx="903936" cy="292359"/>
                <a:chOff x="7080073" y="2197477"/>
                <a:chExt cx="1892332" cy="612034"/>
              </a:xfrm>
            </p:grpSpPr>
            <p:grpSp>
              <p:nvGrpSpPr>
                <p:cNvPr id="44" name="Group 43"/>
                <p:cNvGrpSpPr/>
                <p:nvPr/>
              </p:nvGrpSpPr>
              <p:grpSpPr>
                <a:xfrm>
                  <a:off x="7803286" y="2197477"/>
                  <a:ext cx="1169119" cy="608013"/>
                  <a:chOff x="5203377" y="3295900"/>
                  <a:chExt cx="1169119" cy="608013"/>
                </a:xfrm>
              </p:grpSpPr>
              <p:grpSp>
                <p:nvGrpSpPr>
                  <p:cNvPr id="49" name="Group 4"/>
                  <p:cNvGrpSpPr>
                    <a:grpSpLocks noChangeAspect="1"/>
                  </p:cNvGrpSpPr>
                  <p:nvPr/>
                </p:nvGrpSpPr>
                <p:grpSpPr bwMode="auto">
                  <a:xfrm>
                    <a:off x="5203377" y="3295900"/>
                    <a:ext cx="831850" cy="608013"/>
                    <a:chOff x="3259" y="1432"/>
                    <a:chExt cx="524" cy="383"/>
                  </a:xfrm>
                </p:grpSpPr>
                <p:sp>
                  <p:nvSpPr>
                    <p:cNvPr id="54" name="Freeform 53"/>
                    <p:cNvSpPr>
                      <a:spLocks/>
                    </p:cNvSpPr>
                    <p:nvPr/>
                  </p:nvSpPr>
                  <p:spPr bwMode="auto">
                    <a:xfrm>
                      <a:off x="3259" y="1768"/>
                      <a:ext cx="524" cy="47"/>
                    </a:xfrm>
                    <a:custGeom>
                      <a:avLst/>
                      <a:gdLst>
                        <a:gd name="T0" fmla="*/ 222 w 222"/>
                        <a:gd name="T1" fmla="*/ 0 h 20"/>
                        <a:gd name="T2" fmla="*/ 222 w 222"/>
                        <a:gd name="T3" fmla="*/ 0 h 20"/>
                        <a:gd name="T4" fmla="*/ 130 w 222"/>
                        <a:gd name="T5" fmla="*/ 0 h 20"/>
                        <a:gd name="T6" fmla="*/ 130 w 222"/>
                        <a:gd name="T7" fmla="*/ 8 h 20"/>
                        <a:gd name="T8" fmla="*/ 92 w 222"/>
                        <a:gd name="T9" fmla="*/ 8 h 20"/>
                        <a:gd name="T10" fmla="*/ 92 w 222"/>
                        <a:gd name="T11" fmla="*/ 0 h 20"/>
                        <a:gd name="T12" fmla="*/ 0 w 222"/>
                        <a:gd name="T13" fmla="*/ 0 h 20"/>
                        <a:gd name="T14" fmla="*/ 0 w 222"/>
                        <a:gd name="T15" fmla="*/ 4 h 20"/>
                        <a:gd name="T16" fmla="*/ 15 w 222"/>
                        <a:gd name="T17" fmla="*/ 20 h 20"/>
                        <a:gd name="T18" fmla="*/ 206 w 222"/>
                        <a:gd name="T19" fmla="*/ 20 h 20"/>
                        <a:gd name="T20" fmla="*/ 222 w 222"/>
                        <a:gd name="T21" fmla="*/ 4 h 20"/>
                        <a:gd name="T22" fmla="*/ 222 w 222"/>
                        <a:gd name="T23" fmla="*/ 0 h 20"/>
                        <a:gd name="T24" fmla="*/ 222 w 222"/>
                        <a:gd name="T25" fmla="*/ 0 h 20"/>
                        <a:gd name="T26" fmla="*/ 222 w 22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0">
                          <a:moveTo>
                            <a:pt x="222" y="0"/>
                          </a:moveTo>
                          <a:cubicBezTo>
                            <a:pt x="222" y="0"/>
                            <a:pt x="222" y="0"/>
                            <a:pt x="222" y="0"/>
                          </a:cubicBezTo>
                          <a:cubicBezTo>
                            <a:pt x="130" y="0"/>
                            <a:pt x="130" y="0"/>
                            <a:pt x="130" y="0"/>
                          </a:cubicBezTo>
                          <a:cubicBezTo>
                            <a:pt x="130" y="8"/>
                            <a:pt x="130" y="8"/>
                            <a:pt x="130" y="8"/>
                          </a:cubicBezTo>
                          <a:cubicBezTo>
                            <a:pt x="92" y="8"/>
                            <a:pt x="92" y="8"/>
                            <a:pt x="92" y="8"/>
                          </a:cubicBezTo>
                          <a:cubicBezTo>
                            <a:pt x="92" y="0"/>
                            <a:pt x="92" y="0"/>
                            <a:pt x="92" y="0"/>
                          </a:cubicBezTo>
                          <a:cubicBezTo>
                            <a:pt x="0" y="0"/>
                            <a:pt x="0" y="0"/>
                            <a:pt x="0" y="0"/>
                          </a:cubicBezTo>
                          <a:cubicBezTo>
                            <a:pt x="0" y="4"/>
                            <a:pt x="0" y="4"/>
                            <a:pt x="0" y="4"/>
                          </a:cubicBezTo>
                          <a:cubicBezTo>
                            <a:pt x="0" y="12"/>
                            <a:pt x="7" y="20"/>
                            <a:pt x="15" y="20"/>
                          </a:cubicBezTo>
                          <a:cubicBezTo>
                            <a:pt x="206" y="20"/>
                            <a:pt x="206" y="20"/>
                            <a:pt x="206" y="20"/>
                          </a:cubicBezTo>
                          <a:cubicBezTo>
                            <a:pt x="215" y="20"/>
                            <a:pt x="222" y="12"/>
                            <a:pt x="222" y="4"/>
                          </a:cubicBezTo>
                          <a:cubicBezTo>
                            <a:pt x="222" y="0"/>
                            <a:pt x="222" y="0"/>
                            <a:pt x="222" y="0"/>
                          </a:cubicBezTo>
                          <a:cubicBezTo>
                            <a:pt x="222" y="0"/>
                            <a:pt x="222" y="0"/>
                            <a:pt x="222" y="0"/>
                          </a:cubicBezTo>
                          <a:cubicBezTo>
                            <a:pt x="222" y="0"/>
                            <a:pt x="222" y="0"/>
                            <a:pt x="222" y="0"/>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54"/>
                    <p:cNvSpPr>
                      <a:spLocks/>
                    </p:cNvSpPr>
                    <p:nvPr/>
                  </p:nvSpPr>
                  <p:spPr bwMode="auto">
                    <a:xfrm>
                      <a:off x="3280" y="1432"/>
                      <a:ext cx="484" cy="336"/>
                    </a:xfrm>
                    <a:custGeom>
                      <a:avLst/>
                      <a:gdLst>
                        <a:gd name="T0" fmla="*/ 205 w 205"/>
                        <a:gd name="T1" fmla="*/ 142 h 142"/>
                        <a:gd name="T2" fmla="*/ 205 w 205"/>
                        <a:gd name="T3" fmla="*/ 142 h 142"/>
                        <a:gd name="T4" fmla="*/ 205 w 205"/>
                        <a:gd name="T5" fmla="*/ 15 h 142"/>
                        <a:gd name="T6" fmla="*/ 190 w 205"/>
                        <a:gd name="T7" fmla="*/ 0 h 142"/>
                        <a:gd name="T8" fmla="*/ 14 w 205"/>
                        <a:gd name="T9" fmla="*/ 0 h 142"/>
                        <a:gd name="T10" fmla="*/ 0 w 205"/>
                        <a:gd name="T11" fmla="*/ 15 h 142"/>
                        <a:gd name="T12" fmla="*/ 0 w 205"/>
                        <a:gd name="T13" fmla="*/ 142 h 142"/>
                      </a:gdLst>
                      <a:ahLst/>
                      <a:cxnLst>
                        <a:cxn ang="0">
                          <a:pos x="T0" y="T1"/>
                        </a:cxn>
                        <a:cxn ang="0">
                          <a:pos x="T2" y="T3"/>
                        </a:cxn>
                        <a:cxn ang="0">
                          <a:pos x="T4" y="T5"/>
                        </a:cxn>
                        <a:cxn ang="0">
                          <a:pos x="T6" y="T7"/>
                        </a:cxn>
                        <a:cxn ang="0">
                          <a:pos x="T8" y="T9"/>
                        </a:cxn>
                        <a:cxn ang="0">
                          <a:pos x="T10" y="T11"/>
                        </a:cxn>
                        <a:cxn ang="0">
                          <a:pos x="T12" y="T13"/>
                        </a:cxn>
                      </a:cxnLst>
                      <a:rect l="0" t="0" r="r" b="b"/>
                      <a:pathLst>
                        <a:path w="205" h="142">
                          <a:moveTo>
                            <a:pt x="205" y="142"/>
                          </a:moveTo>
                          <a:cubicBezTo>
                            <a:pt x="205" y="142"/>
                            <a:pt x="205" y="142"/>
                            <a:pt x="205" y="142"/>
                          </a:cubicBezTo>
                          <a:cubicBezTo>
                            <a:pt x="205" y="27"/>
                            <a:pt x="205" y="15"/>
                            <a:pt x="205" y="15"/>
                          </a:cubicBezTo>
                          <a:cubicBezTo>
                            <a:pt x="205" y="7"/>
                            <a:pt x="199" y="0"/>
                            <a:pt x="190" y="0"/>
                          </a:cubicBezTo>
                          <a:cubicBezTo>
                            <a:pt x="14" y="0"/>
                            <a:pt x="14" y="0"/>
                            <a:pt x="14" y="0"/>
                          </a:cubicBezTo>
                          <a:cubicBezTo>
                            <a:pt x="6" y="0"/>
                            <a:pt x="0" y="7"/>
                            <a:pt x="0" y="15"/>
                          </a:cubicBezTo>
                          <a:cubicBezTo>
                            <a:pt x="0" y="130"/>
                            <a:pt x="0" y="142"/>
                            <a:pt x="0" y="142"/>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Rectangle 55"/>
                    <p:cNvSpPr>
                      <a:spLocks noChangeArrowheads="1"/>
                    </p:cNvSpPr>
                    <p:nvPr/>
                  </p:nvSpPr>
                  <p:spPr bwMode="auto">
                    <a:xfrm>
                      <a:off x="3301" y="1484"/>
                      <a:ext cx="441" cy="244"/>
                    </a:xfrm>
                    <a:prstGeom prst="rect">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50" name="Группа 2078"/>
                  <p:cNvGrpSpPr/>
                  <p:nvPr/>
                </p:nvGrpSpPr>
                <p:grpSpPr>
                  <a:xfrm>
                    <a:off x="6126894" y="3480375"/>
                    <a:ext cx="245602" cy="423538"/>
                    <a:chOff x="5503864" y="2314576"/>
                    <a:chExt cx="311150" cy="536575"/>
                  </a:xfrm>
                </p:grpSpPr>
                <p:sp>
                  <p:nvSpPr>
                    <p:cNvPr id="51" name="Freeform 9"/>
                    <p:cNvSpPr>
                      <a:spLocks/>
                    </p:cNvSpPr>
                    <p:nvPr/>
                  </p:nvSpPr>
                  <p:spPr bwMode="auto">
                    <a:xfrm>
                      <a:off x="5503864" y="2314576"/>
                      <a:ext cx="311150" cy="536575"/>
                    </a:xfrm>
                    <a:custGeom>
                      <a:avLst/>
                      <a:gdLst>
                        <a:gd name="T0" fmla="*/ 83 w 83"/>
                        <a:gd name="T1" fmla="*/ 136 h 143"/>
                        <a:gd name="T2" fmla="*/ 76 w 83"/>
                        <a:gd name="T3" fmla="*/ 143 h 143"/>
                        <a:gd name="T4" fmla="*/ 7 w 83"/>
                        <a:gd name="T5" fmla="*/ 143 h 143"/>
                        <a:gd name="T6" fmla="*/ 0 w 83"/>
                        <a:gd name="T7" fmla="*/ 136 h 143"/>
                        <a:gd name="T8" fmla="*/ 0 w 83"/>
                        <a:gd name="T9" fmla="*/ 7 h 143"/>
                        <a:gd name="T10" fmla="*/ 7 w 83"/>
                        <a:gd name="T11" fmla="*/ 0 h 143"/>
                        <a:gd name="T12" fmla="*/ 76 w 83"/>
                        <a:gd name="T13" fmla="*/ 0 h 143"/>
                        <a:gd name="T14" fmla="*/ 83 w 83"/>
                        <a:gd name="T15" fmla="*/ 7 h 143"/>
                        <a:gd name="T16" fmla="*/ 83 w 83"/>
                        <a:gd name="T17" fmla="*/ 1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143">
                          <a:moveTo>
                            <a:pt x="83" y="136"/>
                          </a:moveTo>
                          <a:cubicBezTo>
                            <a:pt x="83" y="140"/>
                            <a:pt x="80" y="143"/>
                            <a:pt x="76" y="143"/>
                          </a:cubicBezTo>
                          <a:cubicBezTo>
                            <a:pt x="7" y="143"/>
                            <a:pt x="7" y="143"/>
                            <a:pt x="7" y="143"/>
                          </a:cubicBezTo>
                          <a:cubicBezTo>
                            <a:pt x="3" y="143"/>
                            <a:pt x="0" y="140"/>
                            <a:pt x="0" y="136"/>
                          </a:cubicBezTo>
                          <a:cubicBezTo>
                            <a:pt x="0" y="7"/>
                            <a:pt x="0" y="7"/>
                            <a:pt x="0" y="7"/>
                          </a:cubicBezTo>
                          <a:cubicBezTo>
                            <a:pt x="0" y="3"/>
                            <a:pt x="3" y="0"/>
                            <a:pt x="7" y="0"/>
                          </a:cubicBezTo>
                          <a:cubicBezTo>
                            <a:pt x="76" y="0"/>
                            <a:pt x="76" y="0"/>
                            <a:pt x="76" y="0"/>
                          </a:cubicBezTo>
                          <a:cubicBezTo>
                            <a:pt x="80" y="0"/>
                            <a:pt x="83" y="3"/>
                            <a:pt x="83" y="7"/>
                          </a:cubicBezTo>
                          <a:lnTo>
                            <a:pt x="83" y="136"/>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Rectangle 10"/>
                    <p:cNvSpPr>
                      <a:spLocks noChangeArrowheads="1"/>
                    </p:cNvSpPr>
                    <p:nvPr/>
                  </p:nvSpPr>
                  <p:spPr bwMode="auto">
                    <a:xfrm>
                      <a:off x="5503864" y="2378076"/>
                      <a:ext cx="311150" cy="371475"/>
                    </a:xfrm>
                    <a:prstGeom prst="rect">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Line 11"/>
                    <p:cNvSpPr>
                      <a:spLocks noChangeShapeType="1"/>
                    </p:cNvSpPr>
                    <p:nvPr/>
                  </p:nvSpPr>
                  <p:spPr bwMode="auto">
                    <a:xfrm>
                      <a:off x="5630864" y="2806701"/>
                      <a:ext cx="57150"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45" name="Группа 31"/>
                <p:cNvGrpSpPr/>
                <p:nvPr/>
              </p:nvGrpSpPr>
              <p:grpSpPr>
                <a:xfrm>
                  <a:off x="7080073" y="2384531"/>
                  <a:ext cx="622968" cy="424980"/>
                  <a:chOff x="6351589" y="2319339"/>
                  <a:chExt cx="784225" cy="534988"/>
                </a:xfrm>
              </p:grpSpPr>
              <p:sp>
                <p:nvSpPr>
                  <p:cNvPr id="46" name="Freeform 16"/>
                  <p:cNvSpPr>
                    <a:spLocks/>
                  </p:cNvSpPr>
                  <p:nvPr/>
                </p:nvSpPr>
                <p:spPr bwMode="auto">
                  <a:xfrm>
                    <a:off x="6351589" y="2319339"/>
                    <a:ext cx="784225" cy="534988"/>
                  </a:xfrm>
                  <a:custGeom>
                    <a:avLst/>
                    <a:gdLst>
                      <a:gd name="T0" fmla="*/ 201 w 209"/>
                      <a:gd name="T1" fmla="*/ 0 h 143"/>
                      <a:gd name="T2" fmla="*/ 209 w 209"/>
                      <a:gd name="T3" fmla="*/ 9 h 143"/>
                      <a:gd name="T4" fmla="*/ 209 w 209"/>
                      <a:gd name="T5" fmla="*/ 134 h 143"/>
                      <a:gd name="T6" fmla="*/ 201 w 209"/>
                      <a:gd name="T7" fmla="*/ 143 h 143"/>
                      <a:gd name="T8" fmla="*/ 9 w 209"/>
                      <a:gd name="T9" fmla="*/ 143 h 143"/>
                      <a:gd name="T10" fmla="*/ 0 w 209"/>
                      <a:gd name="T11" fmla="*/ 134 h 143"/>
                      <a:gd name="T12" fmla="*/ 0 w 209"/>
                      <a:gd name="T13" fmla="*/ 9 h 143"/>
                      <a:gd name="T14" fmla="*/ 9 w 209"/>
                      <a:gd name="T15" fmla="*/ 0 h 143"/>
                      <a:gd name="T16" fmla="*/ 201 w 209"/>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9" h="143">
                        <a:moveTo>
                          <a:pt x="201" y="0"/>
                        </a:moveTo>
                        <a:cubicBezTo>
                          <a:pt x="206" y="0"/>
                          <a:pt x="209" y="4"/>
                          <a:pt x="209" y="9"/>
                        </a:cubicBezTo>
                        <a:cubicBezTo>
                          <a:pt x="209" y="134"/>
                          <a:pt x="209" y="134"/>
                          <a:pt x="209" y="134"/>
                        </a:cubicBezTo>
                        <a:cubicBezTo>
                          <a:pt x="209" y="139"/>
                          <a:pt x="206" y="143"/>
                          <a:pt x="201" y="143"/>
                        </a:cubicBezTo>
                        <a:cubicBezTo>
                          <a:pt x="9" y="143"/>
                          <a:pt x="9" y="143"/>
                          <a:pt x="9" y="143"/>
                        </a:cubicBezTo>
                        <a:cubicBezTo>
                          <a:pt x="4" y="143"/>
                          <a:pt x="0" y="139"/>
                          <a:pt x="0" y="134"/>
                        </a:cubicBezTo>
                        <a:cubicBezTo>
                          <a:pt x="0" y="9"/>
                          <a:pt x="0" y="9"/>
                          <a:pt x="0" y="9"/>
                        </a:cubicBezTo>
                        <a:cubicBezTo>
                          <a:pt x="0" y="4"/>
                          <a:pt x="4" y="0"/>
                          <a:pt x="9" y="0"/>
                        </a:cubicBezTo>
                        <a:lnTo>
                          <a:pt x="201" y="0"/>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Rectangle 17"/>
                  <p:cNvSpPr>
                    <a:spLocks noChangeArrowheads="1"/>
                  </p:cNvSpPr>
                  <p:nvPr/>
                </p:nvSpPr>
                <p:spPr bwMode="auto">
                  <a:xfrm>
                    <a:off x="6430964" y="2319339"/>
                    <a:ext cx="581025" cy="534988"/>
                  </a:xfrm>
                  <a:prstGeom prst="rect">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Oval 20"/>
                  <p:cNvSpPr>
                    <a:spLocks noChangeArrowheads="1"/>
                  </p:cNvSpPr>
                  <p:nvPr/>
                </p:nvSpPr>
                <p:spPr bwMode="auto">
                  <a:xfrm>
                    <a:off x="7053264" y="2566989"/>
                    <a:ext cx="44450" cy="44450"/>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26" name="Group 25"/>
              <p:cNvGrpSpPr/>
              <p:nvPr/>
            </p:nvGrpSpPr>
            <p:grpSpPr>
              <a:xfrm>
                <a:off x="2953447" y="1556772"/>
                <a:ext cx="1191032" cy="4633101"/>
                <a:chOff x="2215085" y="1167578"/>
                <a:chExt cx="893274" cy="3474826"/>
              </a:xfrm>
            </p:grpSpPr>
            <p:sp>
              <p:nvSpPr>
                <p:cNvPr id="15" name="TextBox 14"/>
                <p:cNvSpPr txBox="1"/>
                <p:nvPr/>
              </p:nvSpPr>
              <p:spPr>
                <a:xfrm>
                  <a:off x="2215085" y="1167578"/>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Technology</a:t>
                  </a:r>
                </a:p>
              </p:txBody>
            </p:sp>
            <p:sp>
              <p:nvSpPr>
                <p:cNvPr id="6" name="Shape 1092"/>
                <p:cNvSpPr/>
                <p:nvPr/>
              </p:nvSpPr>
              <p:spPr>
                <a:xfrm>
                  <a:off x="2215088"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184" name="Picture 160" descr="http://connectedpr.com/plantronics/files/2011/01/PLT_logo_PMS294_5w.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2376751" y="3091370"/>
                  <a:ext cx="587875" cy="75879"/>
                </a:xfrm>
                <a:prstGeom prst="rect">
                  <a:avLst/>
                </a:prstGeom>
                <a:noFill/>
                <a:extLst>
                  <a:ext uri="{909E8E84-426E-40dd-AFC4-6F175D3DCCD1}">
                    <a14:hiddenFill xmlns:a14="http://schemas.microsoft.com/office/drawing/2010/main" xmlns="">
                      <a:solidFill>
                        <a:srgbClr val="FFFFFF"/>
                      </a:solidFill>
                    </a14:hiddenFill>
                  </a:ext>
                </a:extLst>
              </p:spPr>
            </p:pic>
            <p:pic>
              <p:nvPicPr>
                <p:cNvPr id="1186" name="Picture 162" descr="https://upload.wikimedia.org/wikipedia/en/9/9d/Extreme_Networks_logo_-_new.png"/>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2297991" y="3356620"/>
                  <a:ext cx="354558" cy="86456"/>
                </a:xfrm>
                <a:prstGeom prst="rect">
                  <a:avLst/>
                </a:prstGeom>
                <a:noFill/>
                <a:extLst>
                  <a:ext uri="{909E8E84-426E-40dd-AFC4-6F175D3DCCD1}">
                    <a14:hiddenFill xmlns:a14="http://schemas.microsoft.com/office/drawing/2010/main" xmlns="">
                      <a:solidFill>
                        <a:srgbClr val="FFFFFF"/>
                      </a:solidFill>
                    </a14:hiddenFill>
                  </a:ext>
                </a:extLst>
              </p:spPr>
            </p:pic>
            <p:pic>
              <p:nvPicPr>
                <p:cNvPr id="255" name="Picture 25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2260434" y="3623935"/>
                  <a:ext cx="453614" cy="85108"/>
                </a:xfrm>
                <a:prstGeom prst="rect">
                  <a:avLst/>
                </a:prstGeom>
              </p:spPr>
            </p:pic>
            <p:pic>
              <p:nvPicPr>
                <p:cNvPr id="1190" name="Picture 166" descr="https://wiki.manjaro.org/images/archive/9/9a/20140603110129!Open-dns-logo.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2783227" y="3618705"/>
                  <a:ext cx="241340" cy="95568"/>
                </a:xfrm>
                <a:prstGeom prst="rect">
                  <a:avLst/>
                </a:prstGeom>
                <a:noFill/>
                <a:extLst>
                  <a:ext uri="{909E8E84-426E-40dd-AFC4-6F175D3DCCD1}">
                    <a14:hiddenFill xmlns:a14="http://schemas.microsoft.com/office/drawing/2010/main" xmlns="">
                      <a:solidFill>
                        <a:srgbClr val="FFFFFF"/>
                      </a:solidFill>
                    </a14:hiddenFill>
                  </a:ext>
                </a:extLst>
              </p:spPr>
            </p:pic>
            <p:pic>
              <p:nvPicPr>
                <p:cNvPr id="1192" name="Picture 168" descr="https://newrelic.cdn.prismic.io/newrelic/4080a2492514766cbfaddd717b4b0ab5e761b277_pivotal_logo.pn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2302460" y="3911785"/>
                  <a:ext cx="366023" cy="84185"/>
                </a:xfrm>
                <a:prstGeom prst="rect">
                  <a:avLst/>
                </a:prstGeom>
                <a:noFill/>
                <a:extLst>
                  <a:ext uri="{909E8E84-426E-40dd-AFC4-6F175D3DCCD1}">
                    <a14:hiddenFill xmlns:a14="http://schemas.microsoft.com/office/drawing/2010/main" xmlns="">
                      <a:solidFill>
                        <a:srgbClr val="FFFFFF"/>
                      </a:solidFill>
                    </a14:hiddenFill>
                  </a:ext>
                </a:extLst>
              </p:spPr>
            </p:pic>
            <p:pic>
              <p:nvPicPr>
                <p:cNvPr id="619" name="Picture 618"/>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316113" y="1983554"/>
                  <a:ext cx="327105" cy="81129"/>
                </a:xfrm>
                <a:prstGeom prst="rect">
                  <a:avLst/>
                </a:prstGeom>
              </p:spPr>
            </p:pic>
            <p:pic>
              <p:nvPicPr>
                <p:cNvPr id="622" name="Picture 621"/>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2396012" y="4444016"/>
                  <a:ext cx="549352" cy="70805"/>
                </a:xfrm>
                <a:prstGeom prst="rect">
                  <a:avLst/>
                </a:prstGeom>
              </p:spPr>
            </p:pic>
          </p:grpSp>
        </p:grpSp>
        <p:pic>
          <p:nvPicPr>
            <p:cNvPr id="353" name="Picture 352"/>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3722828" y="4382051"/>
              <a:ext cx="285689" cy="285689"/>
            </a:xfrm>
            <a:prstGeom prst="rect">
              <a:avLst/>
            </a:prstGeom>
          </p:spPr>
        </p:pic>
        <p:pic>
          <p:nvPicPr>
            <p:cNvPr id="361" name="Picture 132"/>
            <p:cNvPicPr>
              <a:picLocks noChangeAspect="1" noChangeArrowheads="1"/>
            </p:cNvPicPr>
            <p:nvPr/>
          </p:nvPicPr>
          <p:blipFill>
            <a:blip r:embed="rId31" cstate="email">
              <a:extLst>
                <a:ext uri="{28A0092B-C50C-407E-A947-70E740481C1C}">
                  <a14:useLocalDpi xmlns:a14="http://schemas.microsoft.com/office/drawing/2010/main"/>
                </a:ext>
              </a:extLst>
            </a:blip>
            <a:stretch>
              <a:fillRect/>
            </a:stretch>
          </p:blipFill>
          <p:spPr bwMode="auto">
            <a:xfrm>
              <a:off x="3102702" y="5521099"/>
              <a:ext cx="458215" cy="194489"/>
            </a:xfrm>
            <a:prstGeom prst="rect">
              <a:avLst/>
            </a:prstGeom>
            <a:noFill/>
            <a:extLst>
              <a:ext uri="{909E8E84-426E-40dd-AFC4-6F175D3DCCD1}">
                <a14:hiddenFill xmlns:a14="http://schemas.microsoft.com/office/drawing/2010/main" xmlns="">
                  <a:solidFill>
                    <a:srgbClr val="FFFFFF"/>
                  </a:solidFill>
                </a14:hiddenFill>
              </a:ext>
            </a:extLst>
          </p:spPr>
        </p:pic>
        <p:pic>
          <p:nvPicPr>
            <p:cNvPr id="363" name="Picture 132"/>
            <p:cNvPicPr>
              <a:picLocks noChangeAspect="1" noChangeArrowheads="1"/>
            </p:cNvPicPr>
            <p:nvPr/>
          </p:nvPicPr>
          <p:blipFill>
            <a:blip r:embed="rId32" cstate="email">
              <a:extLst>
                <a:ext uri="{28A0092B-C50C-407E-A947-70E740481C1C}">
                  <a14:useLocalDpi xmlns:a14="http://schemas.microsoft.com/office/drawing/2010/main"/>
                </a:ext>
              </a:extLst>
            </a:blip>
            <a:stretch>
              <a:fillRect/>
            </a:stretch>
          </p:blipFill>
          <p:spPr bwMode="auto">
            <a:xfrm>
              <a:off x="3613755" y="3797437"/>
              <a:ext cx="480917" cy="124913"/>
            </a:xfrm>
            <a:prstGeom prst="rect">
              <a:avLst/>
            </a:prstGeom>
            <a:noFill/>
            <a:extLst>
              <a:ext uri="{909E8E84-426E-40dd-AFC4-6F175D3DCCD1}">
                <a14:hiddenFill xmlns:a14="http://schemas.microsoft.com/office/drawing/2010/main" xmlns="">
                  <a:solidFill>
                    <a:srgbClr val="FFFFFF"/>
                  </a:solidFill>
                </a14:hiddenFill>
              </a:ext>
            </a:extLst>
          </p:spPr>
        </p:pic>
        <p:pic>
          <p:nvPicPr>
            <p:cNvPr id="364" name="Picture 132"/>
            <p:cNvPicPr>
              <a:picLocks noChangeAspect="1" noChangeArrowheads="1"/>
            </p:cNvPicPr>
            <p:nvPr/>
          </p:nvPicPr>
          <p:blipFill>
            <a:blip r:embed="rId33" cstate="email">
              <a:extLst>
                <a:ext uri="{28A0092B-C50C-407E-A947-70E740481C1C}">
                  <a14:useLocalDpi xmlns:a14="http://schemas.microsoft.com/office/drawing/2010/main"/>
                </a:ext>
              </a:extLst>
            </a:blip>
            <a:stretch>
              <a:fillRect/>
            </a:stretch>
          </p:blipFill>
          <p:spPr bwMode="auto">
            <a:xfrm>
              <a:off x="3014596" y="2244573"/>
              <a:ext cx="552012" cy="132827"/>
            </a:xfrm>
            <a:prstGeom prst="rect">
              <a:avLst/>
            </a:prstGeom>
            <a:noFill/>
            <a:extLst>
              <a:ext uri="{909E8E84-426E-40dd-AFC4-6F175D3DCCD1}">
                <a14:hiddenFill xmlns:a14="http://schemas.microsoft.com/office/drawing/2010/main" xmlns="">
                  <a:solidFill>
                    <a:srgbClr val="FFFFFF"/>
                  </a:solidFill>
                </a14:hiddenFill>
              </a:ext>
            </a:extLst>
          </p:spPr>
        </p:pic>
        <p:pic>
          <p:nvPicPr>
            <p:cNvPr id="369" name="Picture 132"/>
            <p:cNvPicPr>
              <a:picLocks noChangeAspect="1" noChangeArrowheads="1"/>
            </p:cNvPicPr>
            <p:nvPr/>
          </p:nvPicPr>
          <p:blipFill>
            <a:blip r:embed="rId34" cstate="email">
              <a:extLst>
                <a:ext uri="{28A0092B-C50C-407E-A947-70E740481C1C}">
                  <a14:useLocalDpi xmlns:a14="http://schemas.microsoft.com/office/drawing/2010/main"/>
                </a:ext>
              </a:extLst>
            </a:blip>
            <a:stretch>
              <a:fillRect/>
            </a:stretch>
          </p:blipFill>
          <p:spPr bwMode="auto">
            <a:xfrm>
              <a:off x="2990364" y="3437745"/>
              <a:ext cx="480470" cy="149687"/>
            </a:xfrm>
            <a:prstGeom prst="rect">
              <a:avLst/>
            </a:prstGeom>
            <a:noFill/>
            <a:extLst>
              <a:ext uri="{909E8E84-426E-40dd-AFC4-6F175D3DCCD1}">
                <a14:hiddenFill xmlns:a14="http://schemas.microsoft.com/office/drawing/2010/main" xmlns="">
                  <a:solidFill>
                    <a:srgbClr val="FFFFFF"/>
                  </a:solidFill>
                </a14:hiddenFill>
              </a:ext>
            </a:extLst>
          </p:spPr>
        </p:pic>
        <p:pic>
          <p:nvPicPr>
            <p:cNvPr id="341" name="Picture 340"/>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3668369" y="2615774"/>
              <a:ext cx="383691" cy="156504"/>
            </a:xfrm>
            <a:prstGeom prst="rect">
              <a:avLst/>
            </a:prstGeom>
          </p:spPr>
        </p:pic>
        <p:pic>
          <p:nvPicPr>
            <p:cNvPr id="342" name="Picture 341"/>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3182162" y="3003979"/>
              <a:ext cx="732246" cy="195266"/>
            </a:xfrm>
            <a:prstGeom prst="rect">
              <a:avLst/>
            </a:prstGeom>
          </p:spPr>
        </p:pic>
        <p:pic>
          <p:nvPicPr>
            <p:cNvPr id="343" name="Picture 342"/>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3642589" y="2278572"/>
              <a:ext cx="467472" cy="82485"/>
            </a:xfrm>
            <a:prstGeom prst="rect">
              <a:avLst/>
            </a:prstGeom>
          </p:spPr>
        </p:pic>
        <p:pic>
          <p:nvPicPr>
            <p:cNvPr id="344" name="Picture 156" descr="https://canew.global.ssl.fastly.net/files/logos/autotrader_logo_1096.JPG"/>
            <p:cNvPicPr>
              <a:picLocks noChangeAspect="1" noChangeArrowheads="1"/>
            </p:cNvPicPr>
            <p:nvPr/>
          </p:nvPicPr>
          <p:blipFill>
            <a:blip r:embed="rId38" cstate="email">
              <a:extLst>
                <a:ext uri="{28A0092B-C50C-407E-A947-70E740481C1C}">
                  <a14:useLocalDpi xmlns:a14="http://schemas.microsoft.com/office/drawing/2010/main"/>
                </a:ext>
              </a:extLst>
            </a:blip>
            <a:srcRect/>
            <a:stretch>
              <a:fillRect/>
            </a:stretch>
          </p:blipFill>
          <p:spPr bwMode="auto">
            <a:xfrm>
              <a:off x="3506529" y="3473974"/>
              <a:ext cx="609316" cy="74065"/>
            </a:xfrm>
            <a:prstGeom prst="rect">
              <a:avLst/>
            </a:prstGeom>
            <a:noFill/>
            <a:extLst>
              <a:ext uri="{909E8E84-426E-40dd-AFC4-6F175D3DCCD1}">
                <a14:hiddenFill xmlns:a14="http://schemas.microsoft.com/office/drawing/2010/main" xmlns="">
                  <a:solidFill>
                    <a:srgbClr val="FFFFFF"/>
                  </a:solidFill>
                </a14:hiddenFill>
              </a:ext>
            </a:extLst>
          </p:spPr>
        </p:pic>
        <p:pic>
          <p:nvPicPr>
            <p:cNvPr id="345" name="Picture 164"/>
            <p:cNvPicPr>
              <a:picLocks noChangeAspect="1" noChangeArrowheads="1"/>
            </p:cNvPicPr>
            <p:nvPr/>
          </p:nvPicPr>
          <p:blipFill>
            <a:blip r:embed="rId39" cstate="email">
              <a:extLst>
                <a:ext uri="{28A0092B-C50C-407E-A947-70E740481C1C}">
                  <a14:useLocalDpi xmlns:a14="http://schemas.microsoft.com/office/drawing/2010/main"/>
                </a:ext>
              </a:extLst>
            </a:blip>
            <a:stretch>
              <a:fillRect/>
            </a:stretch>
          </p:blipFill>
          <p:spPr bwMode="auto">
            <a:xfrm>
              <a:off x="3639127" y="5419644"/>
              <a:ext cx="442173" cy="442173"/>
            </a:xfrm>
            <a:prstGeom prst="rect">
              <a:avLst/>
            </a:prstGeom>
            <a:noFill/>
            <a:extLst>
              <a:ext uri="{909E8E84-426E-40dd-AFC4-6F175D3DCCD1}">
                <a14:hiddenFill xmlns:a14="http://schemas.microsoft.com/office/drawing/2010/main" xmlns="">
                  <a:solidFill>
                    <a:srgbClr val="FFFFFF"/>
                  </a:solidFill>
                </a14:hiddenFill>
              </a:ext>
            </a:extLst>
          </p:spPr>
        </p:pic>
        <p:pic>
          <p:nvPicPr>
            <p:cNvPr id="347" name="Picture 168"/>
            <p:cNvPicPr>
              <a:picLocks noChangeAspect="1" noChangeArrowheads="1"/>
            </p:cNvPicPr>
            <p:nvPr/>
          </p:nvPicPr>
          <p:blipFill>
            <a:blip r:embed="rId40" cstate="email">
              <a:extLst>
                <a:ext uri="{28A0092B-C50C-407E-A947-70E740481C1C}">
                  <a14:useLocalDpi xmlns:a14="http://schemas.microsoft.com/office/drawing/2010/main"/>
                </a:ext>
              </a:extLst>
            </a:blip>
            <a:stretch>
              <a:fillRect/>
            </a:stretch>
          </p:blipFill>
          <p:spPr bwMode="auto">
            <a:xfrm>
              <a:off x="3647173" y="5201188"/>
              <a:ext cx="467223" cy="170070"/>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132"/>
            <p:cNvPicPr>
              <a:picLocks noChangeAspect="1" noChangeArrowheads="1"/>
            </p:cNvPicPr>
            <p:nvPr/>
          </p:nvPicPr>
          <p:blipFill>
            <a:blip r:embed="rId41" cstate="email">
              <a:extLst>
                <a:ext uri="{28A0092B-C50C-407E-A947-70E740481C1C}">
                  <a14:useLocalDpi xmlns:a14="http://schemas.microsoft.com/office/drawing/2010/main"/>
                </a:ext>
              </a:extLst>
            </a:blip>
            <a:stretch>
              <a:fillRect/>
            </a:stretch>
          </p:blipFill>
          <p:spPr bwMode="auto">
            <a:xfrm>
              <a:off x="3001227" y="3811327"/>
              <a:ext cx="573665" cy="8834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13" name="Group 112"/>
          <p:cNvGrpSpPr/>
          <p:nvPr/>
        </p:nvGrpSpPr>
        <p:grpSpPr>
          <a:xfrm>
            <a:off x="3170227" y="1807357"/>
            <a:ext cx="894638" cy="3692299"/>
            <a:chOff x="4226969" y="1266808"/>
            <a:chExt cx="1192850" cy="4923065"/>
          </a:xfrm>
        </p:grpSpPr>
        <p:grpSp>
          <p:nvGrpSpPr>
            <p:cNvPr id="28" name="Group 27"/>
            <p:cNvGrpSpPr/>
            <p:nvPr/>
          </p:nvGrpSpPr>
          <p:grpSpPr>
            <a:xfrm>
              <a:off x="4226969" y="1266808"/>
              <a:ext cx="1192850" cy="4923065"/>
              <a:chOff x="3170226" y="950105"/>
              <a:chExt cx="894637" cy="3692299"/>
            </a:xfrm>
          </p:grpSpPr>
          <p:grpSp>
            <p:nvGrpSpPr>
              <p:cNvPr id="41" name="Group 40"/>
              <p:cNvGrpSpPr/>
              <p:nvPr/>
            </p:nvGrpSpPr>
            <p:grpSpPr>
              <a:xfrm>
                <a:off x="3170226" y="950105"/>
                <a:ext cx="893271" cy="455230"/>
                <a:chOff x="3170226" y="1089251"/>
                <a:chExt cx="893271" cy="455230"/>
              </a:xfrm>
            </p:grpSpPr>
            <p:sp>
              <p:nvSpPr>
                <p:cNvPr id="16" name="TextBox 15"/>
                <p:cNvSpPr txBox="1"/>
                <p:nvPr/>
              </p:nvSpPr>
              <p:spPr>
                <a:xfrm>
                  <a:off x="3170226"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Finance</a:t>
                  </a:r>
                </a:p>
              </p:txBody>
            </p:sp>
            <p:grpSp>
              <p:nvGrpSpPr>
                <p:cNvPr id="58" name="Group 57"/>
                <p:cNvGrpSpPr/>
                <p:nvPr/>
              </p:nvGrpSpPr>
              <p:grpSpPr>
                <a:xfrm>
                  <a:off x="3450369" y="1089251"/>
                  <a:ext cx="332985" cy="181468"/>
                  <a:chOff x="5995400" y="2393226"/>
                  <a:chExt cx="581099" cy="316684"/>
                </a:xfrm>
              </p:grpSpPr>
              <p:grpSp>
                <p:nvGrpSpPr>
                  <p:cNvPr id="59" name="Группа 42"/>
                  <p:cNvGrpSpPr/>
                  <p:nvPr/>
                </p:nvGrpSpPr>
                <p:grpSpPr>
                  <a:xfrm>
                    <a:off x="5995400" y="2393226"/>
                    <a:ext cx="581099" cy="316684"/>
                    <a:chOff x="2549526" y="2660651"/>
                    <a:chExt cx="600075" cy="327025"/>
                  </a:xfrm>
                </p:grpSpPr>
                <p:sp>
                  <p:nvSpPr>
                    <p:cNvPr id="64" name="Rectangle 24"/>
                    <p:cNvSpPr>
                      <a:spLocks noChangeArrowheads="1"/>
                    </p:cNvSpPr>
                    <p:nvPr/>
                  </p:nvSpPr>
                  <p:spPr bwMode="auto">
                    <a:xfrm>
                      <a:off x="2549526" y="2660651"/>
                      <a:ext cx="600075" cy="273050"/>
                    </a:xfrm>
                    <a:prstGeom prst="rect">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Rectangle 25"/>
                    <p:cNvSpPr>
                      <a:spLocks noChangeArrowheads="1"/>
                    </p:cNvSpPr>
                    <p:nvPr/>
                  </p:nvSpPr>
                  <p:spPr bwMode="auto">
                    <a:xfrm>
                      <a:off x="2549526" y="2933701"/>
                      <a:ext cx="600075" cy="53975"/>
                    </a:xfrm>
                    <a:prstGeom prst="rect">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Oval 28"/>
                    <p:cNvSpPr>
                      <a:spLocks noChangeArrowheads="1"/>
                    </p:cNvSpPr>
                    <p:nvPr/>
                  </p:nvSpPr>
                  <p:spPr bwMode="auto">
                    <a:xfrm>
                      <a:off x="2747964" y="2679701"/>
                      <a:ext cx="203200" cy="236538"/>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7" name="Freeform 29"/>
                    <p:cNvSpPr>
                      <a:spLocks/>
                    </p:cNvSpPr>
                    <p:nvPr/>
                  </p:nvSpPr>
                  <p:spPr bwMode="auto">
                    <a:xfrm>
                      <a:off x="2595564" y="2713038"/>
                      <a:ext cx="41275" cy="33338"/>
                    </a:xfrm>
                    <a:custGeom>
                      <a:avLst/>
                      <a:gdLst>
                        <a:gd name="T0" fmla="*/ 26 w 26"/>
                        <a:gd name="T1" fmla="*/ 0 h 21"/>
                        <a:gd name="T2" fmla="*/ 0 w 26"/>
                        <a:gd name="T3" fmla="*/ 0 h 21"/>
                        <a:gd name="T4" fmla="*/ 0 w 26"/>
                        <a:gd name="T5" fmla="*/ 21 h 21"/>
                      </a:gdLst>
                      <a:ahLst/>
                      <a:cxnLst>
                        <a:cxn ang="0">
                          <a:pos x="T0" y="T1"/>
                        </a:cxn>
                        <a:cxn ang="0">
                          <a:pos x="T2" y="T3"/>
                        </a:cxn>
                        <a:cxn ang="0">
                          <a:pos x="T4" y="T5"/>
                        </a:cxn>
                      </a:cxnLst>
                      <a:rect l="0" t="0" r="r" b="b"/>
                      <a:pathLst>
                        <a:path w="26" h="21">
                          <a:moveTo>
                            <a:pt x="26" y="0"/>
                          </a:moveTo>
                          <a:lnTo>
                            <a:pt x="0" y="0"/>
                          </a:lnTo>
                          <a:lnTo>
                            <a:pt x="0" y="21"/>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8" name="Freeform 30"/>
                    <p:cNvSpPr>
                      <a:spLocks/>
                    </p:cNvSpPr>
                    <p:nvPr/>
                  </p:nvSpPr>
                  <p:spPr bwMode="auto">
                    <a:xfrm>
                      <a:off x="2595564" y="2863851"/>
                      <a:ext cx="41275" cy="33338"/>
                    </a:xfrm>
                    <a:custGeom>
                      <a:avLst/>
                      <a:gdLst>
                        <a:gd name="T0" fmla="*/ 26 w 26"/>
                        <a:gd name="T1" fmla="*/ 21 h 21"/>
                        <a:gd name="T2" fmla="*/ 0 w 26"/>
                        <a:gd name="T3" fmla="*/ 21 h 21"/>
                        <a:gd name="T4" fmla="*/ 0 w 26"/>
                        <a:gd name="T5" fmla="*/ 0 h 21"/>
                      </a:gdLst>
                      <a:ahLst/>
                      <a:cxnLst>
                        <a:cxn ang="0">
                          <a:pos x="T0" y="T1"/>
                        </a:cxn>
                        <a:cxn ang="0">
                          <a:pos x="T2" y="T3"/>
                        </a:cxn>
                        <a:cxn ang="0">
                          <a:pos x="T4" y="T5"/>
                        </a:cxn>
                      </a:cxnLst>
                      <a:rect l="0" t="0" r="r" b="b"/>
                      <a:pathLst>
                        <a:path w="26" h="21">
                          <a:moveTo>
                            <a:pt x="26" y="21"/>
                          </a:moveTo>
                          <a:lnTo>
                            <a:pt x="0" y="21"/>
                          </a:lnTo>
                          <a:lnTo>
                            <a:pt x="0" y="0"/>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9" name="Freeform 31"/>
                    <p:cNvSpPr>
                      <a:spLocks/>
                    </p:cNvSpPr>
                    <p:nvPr/>
                  </p:nvSpPr>
                  <p:spPr bwMode="auto">
                    <a:xfrm>
                      <a:off x="3059114" y="2863851"/>
                      <a:ext cx="46038" cy="33338"/>
                    </a:xfrm>
                    <a:custGeom>
                      <a:avLst/>
                      <a:gdLst>
                        <a:gd name="T0" fmla="*/ 0 w 29"/>
                        <a:gd name="T1" fmla="*/ 21 h 21"/>
                        <a:gd name="T2" fmla="*/ 29 w 29"/>
                        <a:gd name="T3" fmla="*/ 21 h 21"/>
                        <a:gd name="T4" fmla="*/ 29 w 29"/>
                        <a:gd name="T5" fmla="*/ 0 h 21"/>
                      </a:gdLst>
                      <a:ahLst/>
                      <a:cxnLst>
                        <a:cxn ang="0">
                          <a:pos x="T0" y="T1"/>
                        </a:cxn>
                        <a:cxn ang="0">
                          <a:pos x="T2" y="T3"/>
                        </a:cxn>
                        <a:cxn ang="0">
                          <a:pos x="T4" y="T5"/>
                        </a:cxn>
                      </a:cxnLst>
                      <a:rect l="0" t="0" r="r" b="b"/>
                      <a:pathLst>
                        <a:path w="29" h="21">
                          <a:moveTo>
                            <a:pt x="0" y="21"/>
                          </a:moveTo>
                          <a:lnTo>
                            <a:pt x="29" y="21"/>
                          </a:lnTo>
                          <a:lnTo>
                            <a:pt x="29" y="0"/>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70" name="Freeform 32"/>
                    <p:cNvSpPr>
                      <a:spLocks/>
                    </p:cNvSpPr>
                    <p:nvPr/>
                  </p:nvSpPr>
                  <p:spPr bwMode="auto">
                    <a:xfrm>
                      <a:off x="3059114" y="2713038"/>
                      <a:ext cx="46038" cy="33338"/>
                    </a:xfrm>
                    <a:custGeom>
                      <a:avLst/>
                      <a:gdLst>
                        <a:gd name="T0" fmla="*/ 0 w 29"/>
                        <a:gd name="T1" fmla="*/ 0 h 21"/>
                        <a:gd name="T2" fmla="*/ 29 w 29"/>
                        <a:gd name="T3" fmla="*/ 0 h 21"/>
                        <a:gd name="T4" fmla="*/ 29 w 29"/>
                        <a:gd name="T5" fmla="*/ 21 h 21"/>
                      </a:gdLst>
                      <a:ahLst/>
                      <a:cxnLst>
                        <a:cxn ang="0">
                          <a:pos x="T0" y="T1"/>
                        </a:cxn>
                        <a:cxn ang="0">
                          <a:pos x="T2" y="T3"/>
                        </a:cxn>
                        <a:cxn ang="0">
                          <a:pos x="T4" y="T5"/>
                        </a:cxn>
                      </a:cxnLst>
                      <a:rect l="0" t="0" r="r" b="b"/>
                      <a:pathLst>
                        <a:path w="29" h="21">
                          <a:moveTo>
                            <a:pt x="0" y="0"/>
                          </a:moveTo>
                          <a:lnTo>
                            <a:pt x="29" y="0"/>
                          </a:lnTo>
                          <a:lnTo>
                            <a:pt x="29" y="21"/>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60" name="Group 59"/>
                  <p:cNvGrpSpPr/>
                  <p:nvPr/>
                </p:nvGrpSpPr>
                <p:grpSpPr>
                  <a:xfrm>
                    <a:off x="6247476" y="2447285"/>
                    <a:ext cx="76946" cy="156298"/>
                    <a:chOff x="2166685" y="3958954"/>
                    <a:chExt cx="91407" cy="185672"/>
                  </a:xfrm>
                </p:grpSpPr>
                <p:sp>
                  <p:nvSpPr>
                    <p:cNvPr id="61" name="Freeform 107"/>
                    <p:cNvSpPr>
                      <a:spLocks/>
                    </p:cNvSpPr>
                    <p:nvPr/>
                  </p:nvSpPr>
                  <p:spPr bwMode="auto">
                    <a:xfrm>
                      <a:off x="2166685" y="3961811"/>
                      <a:ext cx="91407" cy="167105"/>
                    </a:xfrm>
                    <a:custGeom>
                      <a:avLst/>
                      <a:gdLst>
                        <a:gd name="T0" fmla="*/ 25 w 29"/>
                        <a:gd name="T1" fmla="*/ 8 h 53"/>
                        <a:gd name="T2" fmla="*/ 2 w 29"/>
                        <a:gd name="T3" fmla="*/ 14 h 53"/>
                        <a:gd name="T4" fmla="*/ 29 w 29"/>
                        <a:gd name="T5" fmla="*/ 40 h 53"/>
                        <a:gd name="T6" fmla="*/ 11 w 29"/>
                        <a:gd name="T7" fmla="*/ 52 h 53"/>
                        <a:gd name="T8" fmla="*/ 0 w 29"/>
                        <a:gd name="T9" fmla="*/ 47 h 53"/>
                      </a:gdLst>
                      <a:ahLst/>
                      <a:cxnLst>
                        <a:cxn ang="0">
                          <a:pos x="T0" y="T1"/>
                        </a:cxn>
                        <a:cxn ang="0">
                          <a:pos x="T2" y="T3"/>
                        </a:cxn>
                        <a:cxn ang="0">
                          <a:pos x="T4" y="T5"/>
                        </a:cxn>
                        <a:cxn ang="0">
                          <a:pos x="T6" y="T7"/>
                        </a:cxn>
                        <a:cxn ang="0">
                          <a:pos x="T8" y="T9"/>
                        </a:cxn>
                      </a:cxnLst>
                      <a:rect l="0" t="0" r="r" b="b"/>
                      <a:pathLst>
                        <a:path w="29" h="53">
                          <a:moveTo>
                            <a:pt x="25" y="8"/>
                          </a:moveTo>
                          <a:cubicBezTo>
                            <a:pt x="25" y="8"/>
                            <a:pt x="5" y="0"/>
                            <a:pt x="2" y="14"/>
                          </a:cubicBezTo>
                          <a:cubicBezTo>
                            <a:pt x="0" y="27"/>
                            <a:pt x="29" y="25"/>
                            <a:pt x="29" y="40"/>
                          </a:cubicBezTo>
                          <a:cubicBezTo>
                            <a:pt x="29" y="51"/>
                            <a:pt x="19" y="53"/>
                            <a:pt x="11" y="52"/>
                          </a:cubicBezTo>
                          <a:cubicBezTo>
                            <a:pt x="5" y="51"/>
                            <a:pt x="0" y="47"/>
                            <a:pt x="0" y="47"/>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2" name="Line 108"/>
                    <p:cNvSpPr>
                      <a:spLocks noChangeShapeType="1"/>
                    </p:cNvSpPr>
                    <p:nvPr/>
                  </p:nvSpPr>
                  <p:spPr bwMode="auto">
                    <a:xfrm flipV="1">
                      <a:off x="2216674" y="3958954"/>
                      <a:ext cx="0" cy="179959"/>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63" name="Line 109"/>
                    <p:cNvSpPr>
                      <a:spLocks noChangeShapeType="1"/>
                    </p:cNvSpPr>
                    <p:nvPr/>
                  </p:nvSpPr>
                  <p:spPr bwMode="auto">
                    <a:xfrm>
                      <a:off x="2216674" y="4128915"/>
                      <a:ext cx="0" cy="15711"/>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grpSp>
          <p:sp>
            <p:nvSpPr>
              <p:cNvPr id="7" name="Shape 1092"/>
              <p:cNvSpPr/>
              <p:nvPr/>
            </p:nvSpPr>
            <p:spPr>
              <a:xfrm>
                <a:off x="3170231"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214" name="Picture 190" descr="http://pepdigest.com/wp-content/uploads/2015/07/franklin-square-nf2.png"/>
              <p:cNvPicPr>
                <a:picLocks noChangeAspect="1" noChangeArrowheads="1"/>
              </p:cNvPicPr>
              <p:nvPr/>
            </p:nvPicPr>
            <p:blipFill>
              <a:blip r:embed="rId42" cstate="email">
                <a:extLst>
                  <a:ext uri="{28A0092B-C50C-407E-A947-70E740481C1C}">
                    <a14:useLocalDpi xmlns:a14="http://schemas.microsoft.com/office/drawing/2010/main"/>
                  </a:ext>
                </a:extLst>
              </a:blip>
              <a:srcRect/>
              <a:stretch>
                <a:fillRect/>
              </a:stretch>
            </p:blipFill>
            <p:spPr bwMode="auto">
              <a:xfrm>
                <a:off x="3354819" y="3604156"/>
                <a:ext cx="542024" cy="124666"/>
              </a:xfrm>
              <a:prstGeom prst="rect">
                <a:avLst/>
              </a:prstGeom>
              <a:noFill/>
              <a:extLst>
                <a:ext uri="{909E8E84-426E-40dd-AFC4-6F175D3DCCD1}">
                  <a14:hiddenFill xmlns:a14="http://schemas.microsoft.com/office/drawing/2010/main" xmlns="">
                    <a:solidFill>
                      <a:srgbClr val="FFFFFF"/>
                    </a:solidFill>
                  </a14:hiddenFill>
                </a:ext>
              </a:extLst>
            </p:spPr>
          </p:pic>
          <p:pic>
            <p:nvPicPr>
              <p:cNvPr id="305" name="Picture 304"/>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3229166" y="2576232"/>
                <a:ext cx="414842" cy="118828"/>
              </a:xfrm>
              <a:prstGeom prst="rect">
                <a:avLst/>
              </a:prstGeom>
            </p:spPr>
          </p:pic>
          <p:pic>
            <p:nvPicPr>
              <p:cNvPr id="1202" name="Picture 178" descr="https://upload.wikimedia.org/wikipedia/commons/thumb/9/9a/FICO_logo.svg/320px-FICO_logo.svg.png"/>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3728366" y="1984552"/>
                <a:ext cx="275668" cy="98207"/>
              </a:xfrm>
              <a:prstGeom prst="rect">
                <a:avLst/>
              </a:prstGeom>
              <a:noFill/>
              <a:extLst>
                <a:ext uri="{909E8E84-426E-40dd-AFC4-6F175D3DCCD1}">
                  <a14:hiddenFill xmlns:a14="http://schemas.microsoft.com/office/drawing/2010/main" xmlns="">
                    <a:solidFill>
                      <a:srgbClr val="FFFFFF"/>
                    </a:solidFill>
                  </a14:hiddenFill>
                </a:ext>
              </a:extLst>
            </p:spPr>
          </p:pic>
          <p:pic>
            <p:nvPicPr>
              <p:cNvPr id="1218" name="Picture 194" descr="http://www.featuredcustomers.com/media/Company.logo/simple-bmic-logo.png"/>
              <p:cNvPicPr>
                <a:picLocks noChangeAspect="1" noChangeArrowheads="1"/>
              </p:cNvPicPr>
              <p:nvPr/>
            </p:nvPicPr>
            <p:blipFill>
              <a:blip r:embed="rId45" cstate="email">
                <a:extLst>
                  <a:ext uri="{28A0092B-C50C-407E-A947-70E740481C1C}">
                    <a14:useLocalDpi xmlns:a14="http://schemas.microsoft.com/office/drawing/2010/main"/>
                  </a:ext>
                </a:extLst>
              </a:blip>
              <a:srcRect/>
              <a:stretch>
                <a:fillRect/>
              </a:stretch>
            </p:blipFill>
            <p:spPr bwMode="auto">
              <a:xfrm>
                <a:off x="3632731" y="4139830"/>
                <a:ext cx="432132" cy="160048"/>
              </a:xfrm>
              <a:prstGeom prst="rect">
                <a:avLst/>
              </a:prstGeom>
              <a:noFill/>
              <a:extLst>
                <a:ext uri="{909E8E84-426E-40dd-AFC4-6F175D3DCCD1}">
                  <a14:hiddenFill xmlns:a14="http://schemas.microsoft.com/office/drawing/2010/main" xmlns="">
                    <a:solidFill>
                      <a:srgbClr val="FFFFFF"/>
                    </a:solidFill>
                  </a14:hiddenFill>
                </a:ext>
              </a:extLst>
            </p:spPr>
          </p:pic>
          <p:pic>
            <p:nvPicPr>
              <p:cNvPr id="321" name="Picture 196" descr="http://www.pimentomap.com/wp-content/uploads/2014/03/firstroundcapital.png"/>
              <p:cNvPicPr>
                <a:picLocks noChangeAspect="1" noChangeArrowheads="1"/>
              </p:cNvPicPr>
              <p:nvPr/>
            </p:nvPicPr>
            <p:blipFill>
              <a:blip r:embed="rId46" cstate="email">
                <a:extLst>
                  <a:ext uri="{28A0092B-C50C-407E-A947-70E740481C1C}">
                    <a14:useLocalDpi xmlns:a14="http://schemas.microsoft.com/office/drawing/2010/main"/>
                  </a:ext>
                </a:extLst>
              </a:blip>
              <a:srcRect/>
              <a:stretch>
                <a:fillRect/>
              </a:stretch>
            </p:blipFill>
            <p:spPr bwMode="auto">
              <a:xfrm>
                <a:off x="3232524" y="4124773"/>
                <a:ext cx="311088" cy="14892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14" name="Picture 313"/>
            <p:cNvPicPr>
              <a:picLocks noChangeAspect="1"/>
            </p:cNvPicPr>
            <p:nvPr/>
          </p:nvPicPr>
          <p:blipFill rotWithShape="1">
            <a:blip r:embed="rId47" cstate="email">
              <a:extLst>
                <a:ext uri="{28A0092B-C50C-407E-A947-70E740481C1C}">
                  <a14:useLocalDpi xmlns:a14="http://schemas.microsoft.com/office/drawing/2010/main"/>
                </a:ext>
              </a:extLst>
            </a:blip>
            <a:srcRect/>
            <a:stretch/>
          </p:blipFill>
          <p:spPr>
            <a:xfrm>
              <a:off x="4334194" y="2175812"/>
              <a:ext cx="974325" cy="285188"/>
            </a:xfrm>
            <a:prstGeom prst="rect">
              <a:avLst/>
            </a:prstGeom>
          </p:spPr>
        </p:pic>
        <p:pic>
          <p:nvPicPr>
            <p:cNvPr id="281" name="Picture 280"/>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4848572" y="3011859"/>
              <a:ext cx="553123" cy="146024"/>
            </a:xfrm>
            <a:prstGeom prst="rect">
              <a:avLst/>
            </a:prstGeom>
          </p:spPr>
        </p:pic>
        <p:pic>
          <p:nvPicPr>
            <p:cNvPr id="285" name="Picture 284"/>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4834442" y="4513052"/>
              <a:ext cx="553123" cy="72713"/>
            </a:xfrm>
            <a:prstGeom prst="rect">
              <a:avLst/>
            </a:prstGeom>
          </p:spPr>
        </p:pic>
        <p:pic>
          <p:nvPicPr>
            <p:cNvPr id="287" name="Picture 286"/>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5006901" y="5186812"/>
              <a:ext cx="365623" cy="158437"/>
            </a:xfrm>
            <a:prstGeom prst="rect">
              <a:avLst/>
            </a:prstGeom>
          </p:spPr>
        </p:pic>
        <p:pic>
          <p:nvPicPr>
            <p:cNvPr id="288" name="Picture 287"/>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4377550" y="4010244"/>
              <a:ext cx="308503" cy="308503"/>
            </a:xfrm>
            <a:prstGeom prst="rect">
              <a:avLst/>
            </a:prstGeom>
          </p:spPr>
        </p:pic>
        <p:pic>
          <p:nvPicPr>
            <p:cNvPr id="290" name="Picture 289"/>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4268234" y="5905007"/>
              <a:ext cx="553123" cy="140475"/>
            </a:xfrm>
            <a:prstGeom prst="rect">
              <a:avLst/>
            </a:prstGeom>
          </p:spPr>
        </p:pic>
        <p:pic>
          <p:nvPicPr>
            <p:cNvPr id="291" name="Picture 290"/>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4903850" y="5887438"/>
              <a:ext cx="453175" cy="158437"/>
            </a:xfrm>
            <a:prstGeom prst="rect">
              <a:avLst/>
            </a:prstGeom>
          </p:spPr>
        </p:pic>
        <p:pic>
          <p:nvPicPr>
            <p:cNvPr id="292" name="Picture 291"/>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4264308" y="4503451"/>
              <a:ext cx="528780" cy="106735"/>
            </a:xfrm>
            <a:prstGeom prst="rect">
              <a:avLst/>
            </a:prstGeom>
          </p:spPr>
        </p:pic>
        <p:pic>
          <p:nvPicPr>
            <p:cNvPr id="349" name="Picture 348"/>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4275117" y="2590634"/>
              <a:ext cx="550394" cy="262263"/>
            </a:xfrm>
            <a:prstGeom prst="rect">
              <a:avLst/>
            </a:prstGeom>
          </p:spPr>
        </p:pic>
        <p:pic>
          <p:nvPicPr>
            <p:cNvPr id="350" name="Picture 349"/>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4280731" y="3021770"/>
              <a:ext cx="539167" cy="156957"/>
            </a:xfrm>
            <a:prstGeom prst="rect">
              <a:avLst/>
            </a:prstGeom>
          </p:spPr>
        </p:pic>
        <p:pic>
          <p:nvPicPr>
            <p:cNvPr id="351" name="Picture 350"/>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4982814" y="3449262"/>
              <a:ext cx="355900" cy="113888"/>
            </a:xfrm>
            <a:prstGeom prst="rect">
              <a:avLst/>
            </a:prstGeom>
          </p:spPr>
        </p:pic>
        <p:pic>
          <p:nvPicPr>
            <p:cNvPr id="352" name="Picture 351"/>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4869623" y="4115033"/>
              <a:ext cx="478016" cy="129064"/>
            </a:xfrm>
            <a:prstGeom prst="rect">
              <a:avLst/>
            </a:prstGeom>
          </p:spPr>
        </p:pic>
        <p:pic>
          <p:nvPicPr>
            <p:cNvPr id="356" name="Picture 198"/>
            <p:cNvPicPr>
              <a:picLocks noChangeAspect="1" noChangeArrowheads="1"/>
            </p:cNvPicPr>
            <p:nvPr/>
          </p:nvPicPr>
          <p:blipFill>
            <a:blip r:embed="rId59" cstate="email">
              <a:extLst>
                <a:ext uri="{28A0092B-C50C-407E-A947-70E740481C1C}">
                  <a14:useLocalDpi xmlns:a14="http://schemas.microsoft.com/office/drawing/2010/main"/>
                </a:ext>
              </a:extLst>
            </a:blip>
            <a:stretch>
              <a:fillRect/>
            </a:stretch>
          </p:blipFill>
          <p:spPr bwMode="auto">
            <a:xfrm>
              <a:off x="4297176" y="5179039"/>
              <a:ext cx="515993" cy="211630"/>
            </a:xfrm>
            <a:prstGeom prst="rect">
              <a:avLst/>
            </a:prstGeom>
            <a:noFill/>
            <a:extLst>
              <a:ext uri="{909E8E84-426E-40dd-AFC4-6F175D3DCCD1}">
                <a14:hiddenFill xmlns:a14="http://schemas.microsoft.com/office/drawing/2010/main" xmlns="">
                  <a:solidFill>
                    <a:srgbClr val="FFFFFF"/>
                  </a:solidFill>
                </a14:hiddenFill>
              </a:ext>
            </a:extLst>
          </p:spPr>
        </p:pic>
        <p:pic>
          <p:nvPicPr>
            <p:cNvPr id="357" name="Picture 192" descr="http://www.featuredcustomers.com/media/Company.logo/logo_8_Y34FbKv.png"/>
            <p:cNvPicPr>
              <a:picLocks noChangeAspect="1" noChangeArrowheads="1"/>
            </p:cNvPicPr>
            <p:nvPr/>
          </p:nvPicPr>
          <p:blipFill>
            <a:blip r:embed="rId60" cstate="email">
              <a:extLst>
                <a:ext uri="{28A0092B-C50C-407E-A947-70E740481C1C}">
                  <a14:useLocalDpi xmlns:a14="http://schemas.microsoft.com/office/drawing/2010/main"/>
                </a:ext>
              </a:extLst>
            </a:blip>
            <a:srcRect/>
            <a:stretch>
              <a:fillRect/>
            </a:stretch>
          </p:blipFill>
          <p:spPr bwMode="auto">
            <a:xfrm>
              <a:off x="4444595" y="3771508"/>
              <a:ext cx="761430" cy="13536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1" name="Group 120"/>
          <p:cNvGrpSpPr/>
          <p:nvPr/>
        </p:nvGrpSpPr>
        <p:grpSpPr>
          <a:xfrm>
            <a:off x="5080507" y="1705591"/>
            <a:ext cx="893282" cy="3794065"/>
            <a:chOff x="6774009" y="1131120"/>
            <a:chExt cx="1191043" cy="5058753"/>
          </a:xfrm>
        </p:grpSpPr>
        <p:grpSp>
          <p:nvGrpSpPr>
            <p:cNvPr id="31" name="Group 30"/>
            <p:cNvGrpSpPr/>
            <p:nvPr/>
          </p:nvGrpSpPr>
          <p:grpSpPr>
            <a:xfrm>
              <a:off x="6774009" y="1131120"/>
              <a:ext cx="1191043" cy="5058753"/>
              <a:chOff x="5080507" y="848339"/>
              <a:chExt cx="893282" cy="3794065"/>
            </a:xfrm>
          </p:grpSpPr>
          <p:grpSp>
            <p:nvGrpSpPr>
              <p:cNvPr id="71" name="Group 70"/>
              <p:cNvGrpSpPr/>
              <p:nvPr/>
            </p:nvGrpSpPr>
            <p:grpSpPr>
              <a:xfrm>
                <a:off x="5080507" y="848339"/>
                <a:ext cx="893271" cy="702421"/>
                <a:chOff x="5080507" y="987485"/>
                <a:chExt cx="893271" cy="702421"/>
              </a:xfrm>
            </p:grpSpPr>
            <p:sp>
              <p:nvSpPr>
                <p:cNvPr id="18" name="TextBox 17"/>
                <p:cNvSpPr txBox="1"/>
                <p:nvPr/>
              </p:nvSpPr>
              <p:spPr>
                <a:xfrm>
                  <a:off x="5080507" y="1306724"/>
                  <a:ext cx="893271" cy="383182"/>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Manufacturing, Energy</a:t>
                  </a:r>
                </a:p>
              </p:txBody>
            </p:sp>
            <p:grpSp>
              <p:nvGrpSpPr>
                <p:cNvPr id="99" name="Group 98"/>
                <p:cNvGrpSpPr/>
                <p:nvPr/>
              </p:nvGrpSpPr>
              <p:grpSpPr>
                <a:xfrm>
                  <a:off x="5398989" y="987485"/>
                  <a:ext cx="256306" cy="290212"/>
                  <a:chOff x="4117181" y="1998663"/>
                  <a:chExt cx="912019" cy="1032668"/>
                </a:xfrm>
              </p:grpSpPr>
              <p:grpSp>
                <p:nvGrpSpPr>
                  <p:cNvPr id="87" name="Group 34"/>
                  <p:cNvGrpSpPr>
                    <a:grpSpLocks noChangeAspect="1"/>
                  </p:cNvGrpSpPr>
                  <p:nvPr/>
                </p:nvGrpSpPr>
                <p:grpSpPr bwMode="auto">
                  <a:xfrm>
                    <a:off x="4206878" y="1998663"/>
                    <a:ext cx="714375" cy="927100"/>
                    <a:chOff x="2650" y="1259"/>
                    <a:chExt cx="450" cy="584"/>
                  </a:xfrm>
                </p:grpSpPr>
                <p:sp>
                  <p:nvSpPr>
                    <p:cNvPr id="89" name="Freeform 35"/>
                    <p:cNvSpPr>
                      <a:spLocks/>
                    </p:cNvSpPr>
                    <p:nvPr/>
                  </p:nvSpPr>
                  <p:spPr bwMode="auto">
                    <a:xfrm>
                      <a:off x="2650" y="1259"/>
                      <a:ext cx="326" cy="265"/>
                    </a:xfrm>
                    <a:custGeom>
                      <a:avLst/>
                      <a:gdLst>
                        <a:gd name="T0" fmla="*/ 0 w 136"/>
                        <a:gd name="T1" fmla="*/ 60 h 111"/>
                        <a:gd name="T2" fmla="*/ 136 w 136"/>
                        <a:gd name="T3" fmla="*/ 40 h 111"/>
                        <a:gd name="T4" fmla="*/ 0 w 136"/>
                        <a:gd name="T5" fmla="*/ 60 h 111"/>
                      </a:gdLst>
                      <a:ahLst/>
                      <a:cxnLst>
                        <a:cxn ang="0">
                          <a:pos x="T0" y="T1"/>
                        </a:cxn>
                        <a:cxn ang="0">
                          <a:pos x="T2" y="T3"/>
                        </a:cxn>
                        <a:cxn ang="0">
                          <a:pos x="T4" y="T5"/>
                        </a:cxn>
                      </a:cxnLst>
                      <a:rect l="0" t="0" r="r" b="b"/>
                      <a:pathLst>
                        <a:path w="136" h="111">
                          <a:moveTo>
                            <a:pt x="0" y="60"/>
                          </a:moveTo>
                          <a:cubicBezTo>
                            <a:pt x="52" y="0"/>
                            <a:pt x="88" y="76"/>
                            <a:pt x="136" y="40"/>
                          </a:cubicBezTo>
                          <a:cubicBezTo>
                            <a:pt x="84" y="111"/>
                            <a:pt x="33" y="39"/>
                            <a:pt x="0" y="60"/>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Line 36"/>
                    <p:cNvSpPr>
                      <a:spLocks noChangeShapeType="1"/>
                    </p:cNvSpPr>
                    <p:nvPr/>
                  </p:nvSpPr>
                  <p:spPr bwMode="auto">
                    <a:xfrm>
                      <a:off x="2775" y="1785"/>
                      <a:ext cx="38"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Line 37"/>
                    <p:cNvSpPr>
                      <a:spLocks noChangeShapeType="1"/>
                    </p:cNvSpPr>
                    <p:nvPr/>
                  </p:nvSpPr>
                  <p:spPr bwMode="auto">
                    <a:xfrm>
                      <a:off x="2775" y="1843"/>
                      <a:ext cx="38"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Line 38"/>
                    <p:cNvSpPr>
                      <a:spLocks noChangeShapeType="1"/>
                    </p:cNvSpPr>
                    <p:nvPr/>
                  </p:nvSpPr>
                  <p:spPr bwMode="auto">
                    <a:xfrm>
                      <a:off x="2918" y="1785"/>
                      <a:ext cx="39"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Line 39"/>
                    <p:cNvSpPr>
                      <a:spLocks noChangeShapeType="1"/>
                    </p:cNvSpPr>
                    <p:nvPr/>
                  </p:nvSpPr>
                  <p:spPr bwMode="auto">
                    <a:xfrm>
                      <a:off x="2918" y="1843"/>
                      <a:ext cx="39"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Line 40"/>
                    <p:cNvSpPr>
                      <a:spLocks noChangeShapeType="1"/>
                    </p:cNvSpPr>
                    <p:nvPr/>
                  </p:nvSpPr>
                  <p:spPr bwMode="auto">
                    <a:xfrm>
                      <a:off x="3062" y="1785"/>
                      <a:ext cx="38"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Line 41"/>
                    <p:cNvSpPr>
                      <a:spLocks noChangeShapeType="1"/>
                    </p:cNvSpPr>
                    <p:nvPr/>
                  </p:nvSpPr>
                  <p:spPr bwMode="auto">
                    <a:xfrm>
                      <a:off x="3062" y="1843"/>
                      <a:ext cx="38"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98" name="Freeform 97"/>
                  <p:cNvSpPr/>
                  <p:nvPr/>
                </p:nvSpPr>
                <p:spPr>
                  <a:xfrm>
                    <a:off x="4117181" y="2302669"/>
                    <a:ext cx="912019" cy="728662"/>
                  </a:xfrm>
                  <a:custGeom>
                    <a:avLst/>
                    <a:gdLst>
                      <a:gd name="connsiteX0" fmla="*/ 909638 w 912019"/>
                      <a:gd name="connsiteY0" fmla="*/ 728662 h 728662"/>
                      <a:gd name="connsiteX1" fmla="*/ 0 w 912019"/>
                      <a:gd name="connsiteY1" fmla="*/ 728662 h 728662"/>
                      <a:gd name="connsiteX2" fmla="*/ 0 w 912019"/>
                      <a:gd name="connsiteY2" fmla="*/ 395287 h 728662"/>
                      <a:gd name="connsiteX3" fmla="*/ 59532 w 912019"/>
                      <a:gd name="connsiteY3" fmla="*/ 0 h 728662"/>
                      <a:gd name="connsiteX4" fmla="*/ 152400 w 912019"/>
                      <a:gd name="connsiteY4" fmla="*/ 0 h 728662"/>
                      <a:gd name="connsiteX5" fmla="*/ 226219 w 912019"/>
                      <a:gd name="connsiteY5" fmla="*/ 400050 h 728662"/>
                      <a:gd name="connsiteX6" fmla="*/ 454819 w 912019"/>
                      <a:gd name="connsiteY6" fmla="*/ 242887 h 728662"/>
                      <a:gd name="connsiteX7" fmla="*/ 452438 w 912019"/>
                      <a:gd name="connsiteY7" fmla="*/ 397669 h 728662"/>
                      <a:gd name="connsiteX8" fmla="*/ 683419 w 912019"/>
                      <a:gd name="connsiteY8" fmla="*/ 245269 h 728662"/>
                      <a:gd name="connsiteX9" fmla="*/ 683419 w 912019"/>
                      <a:gd name="connsiteY9" fmla="*/ 395287 h 728662"/>
                      <a:gd name="connsiteX10" fmla="*/ 912019 w 912019"/>
                      <a:gd name="connsiteY10" fmla="*/ 242887 h 728662"/>
                      <a:gd name="connsiteX11" fmla="*/ 909638 w 912019"/>
                      <a:gd name="connsiteY11" fmla="*/ 728662 h 72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2019" h="728662">
                        <a:moveTo>
                          <a:pt x="909638" y="728662"/>
                        </a:moveTo>
                        <a:lnTo>
                          <a:pt x="0" y="728662"/>
                        </a:lnTo>
                        <a:lnTo>
                          <a:pt x="0" y="395287"/>
                        </a:lnTo>
                        <a:lnTo>
                          <a:pt x="59532" y="0"/>
                        </a:lnTo>
                        <a:lnTo>
                          <a:pt x="152400" y="0"/>
                        </a:lnTo>
                        <a:lnTo>
                          <a:pt x="226219" y="400050"/>
                        </a:lnTo>
                        <a:lnTo>
                          <a:pt x="454819" y="242887"/>
                        </a:lnTo>
                        <a:cubicBezTo>
                          <a:pt x="454025" y="294481"/>
                          <a:pt x="453232" y="346075"/>
                          <a:pt x="452438" y="397669"/>
                        </a:cubicBezTo>
                        <a:lnTo>
                          <a:pt x="683419" y="245269"/>
                        </a:lnTo>
                        <a:lnTo>
                          <a:pt x="683419" y="395287"/>
                        </a:lnTo>
                        <a:lnTo>
                          <a:pt x="912019" y="242887"/>
                        </a:lnTo>
                        <a:cubicBezTo>
                          <a:pt x="911225" y="404812"/>
                          <a:pt x="910432" y="566737"/>
                          <a:pt x="909638" y="728662"/>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sp>
            <p:nvSpPr>
              <p:cNvPr id="9" name="Shape 1092"/>
              <p:cNvSpPr/>
              <p:nvPr/>
            </p:nvSpPr>
            <p:spPr>
              <a:xfrm>
                <a:off x="5080518"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033" name="Picture 1032"/>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5143588" y="3896004"/>
                <a:ext cx="420066" cy="111317"/>
              </a:xfrm>
              <a:prstGeom prst="rect">
                <a:avLst/>
              </a:prstGeom>
            </p:spPr>
          </p:pic>
          <p:pic>
            <p:nvPicPr>
              <p:cNvPr id="1034" name="Picture 1033"/>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5626444" y="3911279"/>
                <a:ext cx="253717" cy="80767"/>
              </a:xfrm>
              <a:prstGeom prst="rect">
                <a:avLst/>
              </a:prstGeom>
            </p:spPr>
          </p:pic>
          <p:pic>
            <p:nvPicPr>
              <p:cNvPr id="1280" name="Picture 256" descr="http://static1.squarespace.com/static/53e30aeae4b04d937f32403d/t/5452b5bee4b006f6ecd3ac8b/1414797702589/"/>
              <p:cNvPicPr>
                <a:picLocks noChangeAspect="1" noChangeArrowheads="1"/>
              </p:cNvPicPr>
              <p:nvPr/>
            </p:nvPicPr>
            <p:blipFill>
              <a:blip r:embed="rId63" cstate="email">
                <a:extLst>
                  <a:ext uri="{28A0092B-C50C-407E-A947-70E740481C1C}">
                    <a14:useLocalDpi xmlns:a14="http://schemas.microsoft.com/office/drawing/2010/main"/>
                  </a:ext>
                </a:extLst>
              </a:blip>
              <a:srcRect/>
              <a:stretch>
                <a:fillRect/>
              </a:stretch>
            </p:blipFill>
            <p:spPr bwMode="auto">
              <a:xfrm>
                <a:off x="5140962" y="4171267"/>
                <a:ext cx="376606" cy="89196"/>
              </a:xfrm>
              <a:prstGeom prst="rect">
                <a:avLst/>
              </a:prstGeom>
              <a:noFill/>
              <a:extLst>
                <a:ext uri="{909E8E84-426E-40dd-AFC4-6F175D3DCCD1}">
                  <a14:hiddenFill xmlns:a14="http://schemas.microsoft.com/office/drawing/2010/main" xmlns="">
                    <a:solidFill>
                      <a:srgbClr val="FFFFFF"/>
                    </a:solidFill>
                  </a14:hiddenFill>
                </a:ext>
              </a:extLst>
            </p:spPr>
          </p:pic>
          <p:pic>
            <p:nvPicPr>
              <p:cNvPr id="1282" name="Picture 258" descr="http://www.sec.gov/Archives/edgar/data/1532930/000119312514229415/g684338g86t73.jpg"/>
              <p:cNvPicPr>
                <a:picLocks noChangeAspect="1" noChangeArrowheads="1"/>
              </p:cNvPicPr>
              <p:nvPr/>
            </p:nvPicPr>
            <p:blipFill>
              <a:blip r:embed="rId64" cstate="email">
                <a:extLst>
                  <a:ext uri="{28A0092B-C50C-407E-A947-70E740481C1C}">
                    <a14:useLocalDpi xmlns:a14="http://schemas.microsoft.com/office/drawing/2010/main"/>
                  </a:ext>
                </a:extLst>
              </a:blip>
              <a:srcRect/>
              <a:stretch>
                <a:fillRect/>
              </a:stretch>
            </p:blipFill>
            <p:spPr bwMode="auto">
              <a:xfrm>
                <a:off x="5589012" y="4167001"/>
                <a:ext cx="328580" cy="94848"/>
              </a:xfrm>
              <a:prstGeom prst="rect">
                <a:avLst/>
              </a:prstGeom>
              <a:noFill/>
              <a:extLst>
                <a:ext uri="{909E8E84-426E-40dd-AFC4-6F175D3DCCD1}">
                  <a14:hiddenFill xmlns:a14="http://schemas.microsoft.com/office/drawing/2010/main" xmlns="">
                    <a:solidFill>
                      <a:srgbClr val="FFFFFF"/>
                    </a:solidFill>
                  </a14:hiddenFill>
                </a:ext>
              </a:extLst>
            </p:spPr>
          </p:pic>
          <p:pic>
            <p:nvPicPr>
              <p:cNvPr id="635" name="Picture 634"/>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5170832" y="1920240"/>
                <a:ext cx="365578" cy="136970"/>
              </a:xfrm>
              <a:prstGeom prst="rect">
                <a:avLst/>
              </a:prstGeom>
            </p:spPr>
          </p:pic>
        </p:grpSp>
        <p:pic>
          <p:nvPicPr>
            <p:cNvPr id="294" name="Picture 293"/>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7499944" y="4841756"/>
              <a:ext cx="349716" cy="235184"/>
            </a:xfrm>
            <a:prstGeom prst="rect">
              <a:avLst/>
            </a:prstGeom>
          </p:spPr>
        </p:pic>
        <p:pic>
          <p:nvPicPr>
            <p:cNvPr id="295" name="Picture 294"/>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7533755" y="2537537"/>
              <a:ext cx="329385" cy="275696"/>
            </a:xfrm>
            <a:prstGeom prst="rect">
              <a:avLst/>
            </a:prstGeom>
          </p:spPr>
        </p:pic>
        <p:pic>
          <p:nvPicPr>
            <p:cNvPr id="296" name="Picture 295"/>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6880338" y="4842116"/>
              <a:ext cx="491298" cy="165527"/>
            </a:xfrm>
            <a:prstGeom prst="rect">
              <a:avLst/>
            </a:prstGeom>
          </p:spPr>
        </p:pic>
        <p:pic>
          <p:nvPicPr>
            <p:cNvPr id="297" name="Picture 296"/>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6858057" y="2219502"/>
              <a:ext cx="517494" cy="206998"/>
            </a:xfrm>
            <a:prstGeom prst="rect">
              <a:avLst/>
            </a:prstGeom>
          </p:spPr>
        </p:pic>
        <p:pic>
          <p:nvPicPr>
            <p:cNvPr id="306" name="Picture 305"/>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6908648" y="2971370"/>
              <a:ext cx="376610" cy="186970"/>
            </a:xfrm>
            <a:prstGeom prst="rect">
              <a:avLst/>
            </a:prstGeom>
          </p:spPr>
        </p:pic>
        <p:pic>
          <p:nvPicPr>
            <p:cNvPr id="307" name="Picture 306"/>
            <p:cNvPicPr>
              <a:picLocks noChangeAspect="1"/>
            </p:cNvPicPr>
            <p:nvPr/>
          </p:nvPicPr>
          <p:blipFill>
            <a:blip r:embed="rId71" cstate="email">
              <a:extLst>
                <a:ext uri="{28A0092B-C50C-407E-A947-70E740481C1C}">
                  <a14:useLocalDpi xmlns:a14="http://schemas.microsoft.com/office/drawing/2010/main"/>
                </a:ext>
              </a:extLst>
            </a:blip>
            <a:stretch>
              <a:fillRect/>
            </a:stretch>
          </p:blipFill>
          <p:spPr>
            <a:xfrm>
              <a:off x="6858587" y="3429874"/>
              <a:ext cx="1042270" cy="124013"/>
            </a:xfrm>
            <a:prstGeom prst="rect">
              <a:avLst/>
            </a:prstGeom>
          </p:spPr>
        </p:pic>
        <p:pic>
          <p:nvPicPr>
            <p:cNvPr id="315" name="Picture 314"/>
            <p:cNvPicPr>
              <a:picLocks noChangeAspect="1"/>
            </p:cNvPicPr>
            <p:nvPr/>
          </p:nvPicPr>
          <p:blipFill rotWithShape="1">
            <a:blip r:embed="rId72" cstate="email">
              <a:extLst>
                <a:ext uri="{28A0092B-C50C-407E-A947-70E740481C1C}">
                  <a14:useLocalDpi xmlns:a14="http://schemas.microsoft.com/office/drawing/2010/main"/>
                </a:ext>
              </a:extLst>
            </a:blip>
            <a:srcRect/>
            <a:stretch/>
          </p:blipFill>
          <p:spPr>
            <a:xfrm>
              <a:off x="7431293" y="4437284"/>
              <a:ext cx="478580" cy="199476"/>
            </a:xfrm>
            <a:prstGeom prst="rect">
              <a:avLst/>
            </a:prstGeom>
          </p:spPr>
        </p:pic>
        <p:pic>
          <p:nvPicPr>
            <p:cNvPr id="317" name="Picture 316"/>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7437419" y="3775879"/>
              <a:ext cx="402795" cy="146471"/>
            </a:xfrm>
            <a:prstGeom prst="rect">
              <a:avLst/>
            </a:prstGeom>
          </p:spPr>
        </p:pic>
        <p:pic>
          <p:nvPicPr>
            <p:cNvPr id="319" name="Picture 318"/>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6961394" y="3752272"/>
              <a:ext cx="237258" cy="173381"/>
            </a:xfrm>
            <a:prstGeom prst="rect">
              <a:avLst/>
            </a:prstGeom>
          </p:spPr>
        </p:pic>
        <p:pic>
          <p:nvPicPr>
            <p:cNvPr id="320" name="Picture 319"/>
            <p:cNvPicPr>
              <a:picLocks noChangeAspect="1"/>
            </p:cNvPicPr>
            <p:nvPr/>
          </p:nvPicPr>
          <p:blipFill rotWithShape="1">
            <a:blip r:embed="rId75" cstate="email">
              <a:extLst>
                <a:ext uri="{28A0092B-C50C-407E-A947-70E740481C1C}">
                  <a14:useLocalDpi xmlns:a14="http://schemas.microsoft.com/office/drawing/2010/main"/>
                </a:ext>
              </a:extLst>
            </a:blip>
            <a:srcRect/>
            <a:stretch/>
          </p:blipFill>
          <p:spPr>
            <a:xfrm>
              <a:off x="7495664" y="2227587"/>
              <a:ext cx="379171" cy="212509"/>
            </a:xfrm>
            <a:prstGeom prst="rect">
              <a:avLst/>
            </a:prstGeom>
          </p:spPr>
        </p:pic>
        <p:pic>
          <p:nvPicPr>
            <p:cNvPr id="322" name="Picture 321"/>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7411920" y="4114089"/>
              <a:ext cx="543194" cy="86910"/>
            </a:xfrm>
            <a:prstGeom prst="rect">
              <a:avLst/>
            </a:prstGeom>
          </p:spPr>
        </p:pic>
        <p:pic>
          <p:nvPicPr>
            <p:cNvPr id="323" name="Picture 322"/>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7395964" y="3003979"/>
              <a:ext cx="528035" cy="151984"/>
            </a:xfrm>
            <a:prstGeom prst="rect">
              <a:avLst/>
            </a:prstGeom>
          </p:spPr>
        </p:pic>
        <p:pic>
          <p:nvPicPr>
            <p:cNvPr id="324" name="Picture 323"/>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6871864" y="4092021"/>
              <a:ext cx="419729" cy="138860"/>
            </a:xfrm>
            <a:prstGeom prst="rect">
              <a:avLst/>
            </a:prstGeom>
          </p:spPr>
        </p:pic>
        <p:pic>
          <p:nvPicPr>
            <p:cNvPr id="373" name="Picture 372"/>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6793577" y="4411360"/>
              <a:ext cx="643566" cy="250277"/>
            </a:xfrm>
            <a:prstGeom prst="rect">
              <a:avLst/>
            </a:prstGeom>
          </p:spPr>
        </p:pic>
        <p:pic>
          <p:nvPicPr>
            <p:cNvPr id="374" name="Picture 248" descr="http://enernoc.com/university/wp-content/uploads/2015/03/EnerNOClogo_Basic.png"/>
            <p:cNvPicPr>
              <a:picLocks noChangeAspect="1" noChangeArrowheads="1"/>
            </p:cNvPicPr>
            <p:nvPr/>
          </p:nvPicPr>
          <p:blipFill>
            <a:blip r:embed="rId80" cstate="email">
              <a:extLst>
                <a:ext uri="{28A0092B-C50C-407E-A947-70E740481C1C}">
                  <a14:useLocalDpi xmlns:a14="http://schemas.microsoft.com/office/drawing/2010/main"/>
                </a:ext>
              </a:extLst>
            </a:blip>
            <a:srcRect/>
            <a:stretch>
              <a:fillRect/>
            </a:stretch>
          </p:blipFill>
          <p:spPr bwMode="auto">
            <a:xfrm>
              <a:off x="7003650" y="5906847"/>
              <a:ext cx="738472" cy="13048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3" name="Group 122"/>
          <p:cNvGrpSpPr/>
          <p:nvPr/>
        </p:nvGrpSpPr>
        <p:grpSpPr>
          <a:xfrm>
            <a:off x="6035649" y="1785606"/>
            <a:ext cx="893284" cy="3714048"/>
            <a:chOff x="8047531" y="1237808"/>
            <a:chExt cx="1191045" cy="4952064"/>
          </a:xfrm>
        </p:grpSpPr>
        <p:grpSp>
          <p:nvGrpSpPr>
            <p:cNvPr id="32" name="Group 31"/>
            <p:cNvGrpSpPr/>
            <p:nvPr/>
          </p:nvGrpSpPr>
          <p:grpSpPr>
            <a:xfrm>
              <a:off x="8047531" y="1237808"/>
              <a:ext cx="1191045" cy="4952064"/>
              <a:chOff x="6035648" y="928356"/>
              <a:chExt cx="893284" cy="3714048"/>
            </a:xfrm>
          </p:grpSpPr>
          <p:grpSp>
            <p:nvGrpSpPr>
              <p:cNvPr id="73" name="Group 72"/>
              <p:cNvGrpSpPr/>
              <p:nvPr/>
            </p:nvGrpSpPr>
            <p:grpSpPr>
              <a:xfrm>
                <a:off x="6035648" y="928356"/>
                <a:ext cx="893271" cy="476979"/>
                <a:chOff x="6035648" y="1067502"/>
                <a:chExt cx="893271" cy="476979"/>
              </a:xfrm>
            </p:grpSpPr>
            <p:sp>
              <p:nvSpPr>
                <p:cNvPr id="19" name="TextBox 18"/>
                <p:cNvSpPr txBox="1"/>
                <p:nvPr/>
              </p:nvSpPr>
              <p:spPr>
                <a:xfrm>
                  <a:off x="6035648"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Services</a:t>
                  </a:r>
                </a:p>
              </p:txBody>
            </p:sp>
            <p:grpSp>
              <p:nvGrpSpPr>
                <p:cNvPr id="100" name="Group 89"/>
                <p:cNvGrpSpPr>
                  <a:grpSpLocks noChangeAspect="1"/>
                </p:cNvGrpSpPr>
                <p:nvPr/>
              </p:nvGrpSpPr>
              <p:grpSpPr bwMode="auto">
                <a:xfrm>
                  <a:off x="6306643" y="1067502"/>
                  <a:ext cx="351281" cy="210193"/>
                  <a:chOff x="3534" y="1975"/>
                  <a:chExt cx="610" cy="365"/>
                </a:xfrm>
              </p:grpSpPr>
              <p:sp>
                <p:nvSpPr>
                  <p:cNvPr id="101" name="Freeform 90"/>
                  <p:cNvSpPr>
                    <a:spLocks/>
                  </p:cNvSpPr>
                  <p:nvPr/>
                </p:nvSpPr>
                <p:spPr bwMode="auto">
                  <a:xfrm>
                    <a:off x="3534" y="1975"/>
                    <a:ext cx="170" cy="180"/>
                  </a:xfrm>
                  <a:custGeom>
                    <a:avLst/>
                    <a:gdLst>
                      <a:gd name="T0" fmla="*/ 4 w 72"/>
                      <a:gd name="T1" fmla="*/ 61 h 76"/>
                      <a:gd name="T2" fmla="*/ 3 w 72"/>
                      <a:gd name="T3" fmla="*/ 51 h 76"/>
                      <a:gd name="T4" fmla="*/ 45 w 72"/>
                      <a:gd name="T5" fmla="*/ 3 h 76"/>
                      <a:gd name="T6" fmla="*/ 55 w 72"/>
                      <a:gd name="T7" fmla="*/ 2 h 76"/>
                      <a:gd name="T8" fmla="*/ 69 w 72"/>
                      <a:gd name="T9" fmla="*/ 15 h 76"/>
                      <a:gd name="T10" fmla="*/ 70 w 72"/>
                      <a:gd name="T11" fmla="*/ 24 h 76"/>
                      <a:gd name="T12" fmla="*/ 27 w 72"/>
                      <a:gd name="T13" fmla="*/ 73 h 76"/>
                      <a:gd name="T14" fmla="*/ 18 w 72"/>
                      <a:gd name="T15" fmla="*/ 73 h 76"/>
                      <a:gd name="T16" fmla="*/ 4 w 72"/>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6">
                        <a:moveTo>
                          <a:pt x="4" y="61"/>
                        </a:moveTo>
                        <a:cubicBezTo>
                          <a:pt x="1" y="58"/>
                          <a:pt x="0" y="54"/>
                          <a:pt x="3" y="51"/>
                        </a:cubicBezTo>
                        <a:cubicBezTo>
                          <a:pt x="45" y="3"/>
                          <a:pt x="45" y="3"/>
                          <a:pt x="45" y="3"/>
                        </a:cubicBezTo>
                        <a:cubicBezTo>
                          <a:pt x="48" y="0"/>
                          <a:pt x="52" y="0"/>
                          <a:pt x="55" y="2"/>
                        </a:cubicBezTo>
                        <a:cubicBezTo>
                          <a:pt x="69" y="15"/>
                          <a:pt x="69" y="15"/>
                          <a:pt x="69" y="15"/>
                        </a:cubicBezTo>
                        <a:cubicBezTo>
                          <a:pt x="72" y="18"/>
                          <a:pt x="72" y="22"/>
                          <a:pt x="70" y="24"/>
                        </a:cubicBezTo>
                        <a:cubicBezTo>
                          <a:pt x="27" y="73"/>
                          <a:pt x="27" y="73"/>
                          <a:pt x="27" y="73"/>
                        </a:cubicBezTo>
                        <a:cubicBezTo>
                          <a:pt x="25" y="76"/>
                          <a:pt x="21" y="76"/>
                          <a:pt x="18" y="73"/>
                        </a:cubicBezTo>
                        <a:lnTo>
                          <a:pt x="4" y="61"/>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2" name="Freeform 91"/>
                  <p:cNvSpPr>
                    <a:spLocks/>
                  </p:cNvSpPr>
                  <p:nvPr/>
                </p:nvSpPr>
                <p:spPr bwMode="auto">
                  <a:xfrm>
                    <a:off x="3969" y="1977"/>
                    <a:ext cx="175" cy="185"/>
                  </a:xfrm>
                  <a:custGeom>
                    <a:avLst/>
                    <a:gdLst>
                      <a:gd name="T0" fmla="*/ 71 w 74"/>
                      <a:gd name="T1" fmla="*/ 63 h 78"/>
                      <a:gd name="T2" fmla="*/ 71 w 74"/>
                      <a:gd name="T3" fmla="*/ 54 h 78"/>
                      <a:gd name="T4" fmla="*/ 27 w 74"/>
                      <a:gd name="T5" fmla="*/ 3 h 78"/>
                      <a:gd name="T6" fmla="*/ 17 w 74"/>
                      <a:gd name="T7" fmla="*/ 2 h 78"/>
                      <a:gd name="T8" fmla="*/ 3 w 74"/>
                      <a:gd name="T9" fmla="*/ 15 h 78"/>
                      <a:gd name="T10" fmla="*/ 2 w 74"/>
                      <a:gd name="T11" fmla="*/ 24 h 78"/>
                      <a:gd name="T12" fmla="*/ 47 w 74"/>
                      <a:gd name="T13" fmla="*/ 75 h 78"/>
                      <a:gd name="T14" fmla="*/ 56 w 74"/>
                      <a:gd name="T15" fmla="*/ 76 h 78"/>
                      <a:gd name="T16" fmla="*/ 71 w 74"/>
                      <a:gd name="T17" fmla="*/ 6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8">
                        <a:moveTo>
                          <a:pt x="71" y="63"/>
                        </a:moveTo>
                        <a:cubicBezTo>
                          <a:pt x="74" y="61"/>
                          <a:pt x="74" y="57"/>
                          <a:pt x="71" y="54"/>
                        </a:cubicBezTo>
                        <a:cubicBezTo>
                          <a:pt x="27" y="3"/>
                          <a:pt x="27" y="3"/>
                          <a:pt x="27" y="3"/>
                        </a:cubicBezTo>
                        <a:cubicBezTo>
                          <a:pt x="24" y="0"/>
                          <a:pt x="20" y="0"/>
                          <a:pt x="17" y="2"/>
                        </a:cubicBezTo>
                        <a:cubicBezTo>
                          <a:pt x="3" y="15"/>
                          <a:pt x="3" y="15"/>
                          <a:pt x="3" y="15"/>
                        </a:cubicBezTo>
                        <a:cubicBezTo>
                          <a:pt x="0" y="17"/>
                          <a:pt x="0" y="22"/>
                          <a:pt x="2" y="24"/>
                        </a:cubicBezTo>
                        <a:cubicBezTo>
                          <a:pt x="47" y="75"/>
                          <a:pt x="47" y="75"/>
                          <a:pt x="47" y="75"/>
                        </a:cubicBezTo>
                        <a:cubicBezTo>
                          <a:pt x="49" y="78"/>
                          <a:pt x="54" y="78"/>
                          <a:pt x="56" y="76"/>
                        </a:cubicBezTo>
                        <a:lnTo>
                          <a:pt x="71" y="63"/>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3" name="Freeform 92"/>
                  <p:cNvSpPr>
                    <a:spLocks/>
                  </p:cNvSpPr>
                  <p:nvPr/>
                </p:nvSpPr>
                <p:spPr bwMode="auto">
                  <a:xfrm>
                    <a:off x="3607" y="2027"/>
                    <a:ext cx="428" cy="313"/>
                  </a:xfrm>
                  <a:custGeom>
                    <a:avLst/>
                    <a:gdLst>
                      <a:gd name="T0" fmla="*/ 81 w 181"/>
                      <a:gd name="T1" fmla="*/ 122 h 132"/>
                      <a:gd name="T2" fmla="*/ 96 w 181"/>
                      <a:gd name="T3" fmla="*/ 131 h 132"/>
                      <a:gd name="T4" fmla="*/ 107 w 181"/>
                      <a:gd name="T5" fmla="*/ 120 h 132"/>
                      <a:gd name="T6" fmla="*/ 123 w 181"/>
                      <a:gd name="T7" fmla="*/ 122 h 132"/>
                      <a:gd name="T8" fmla="*/ 130 w 181"/>
                      <a:gd name="T9" fmla="*/ 112 h 132"/>
                      <a:gd name="T10" fmla="*/ 148 w 181"/>
                      <a:gd name="T11" fmla="*/ 115 h 132"/>
                      <a:gd name="T12" fmla="*/ 157 w 181"/>
                      <a:gd name="T13" fmla="*/ 101 h 132"/>
                      <a:gd name="T14" fmla="*/ 177 w 181"/>
                      <a:gd name="T15" fmla="*/ 91 h 132"/>
                      <a:gd name="T16" fmla="*/ 165 w 181"/>
                      <a:gd name="T17" fmla="*/ 69 h 132"/>
                      <a:gd name="T18" fmla="*/ 116 w 181"/>
                      <a:gd name="T19" fmla="*/ 27 h 132"/>
                      <a:gd name="T20" fmla="*/ 89 w 181"/>
                      <a:gd name="T21" fmla="*/ 42 h 132"/>
                      <a:gd name="T22" fmla="*/ 80 w 181"/>
                      <a:gd name="T23" fmla="*/ 20 h 132"/>
                      <a:gd name="T24" fmla="*/ 92 w 181"/>
                      <a:gd name="T25" fmla="*/ 7 h 132"/>
                      <a:gd name="T26" fmla="*/ 70 w 181"/>
                      <a:gd name="T27" fmla="*/ 3 h 132"/>
                      <a:gd name="T28" fmla="*/ 45 w 181"/>
                      <a:gd name="T29" fmla="*/ 9 h 132"/>
                      <a:gd name="T30" fmla="*/ 38 w 181"/>
                      <a:gd name="T31" fmla="*/ 4 h 132"/>
                      <a:gd name="T32" fmla="*/ 0 w 181"/>
                      <a:gd name="T33" fmla="*/ 47 h 132"/>
                      <a:gd name="T34" fmla="*/ 16 w 181"/>
                      <a:gd name="T35" fmla="*/ 7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1" h="132">
                        <a:moveTo>
                          <a:pt x="81" y="122"/>
                        </a:moveTo>
                        <a:cubicBezTo>
                          <a:pt x="81" y="122"/>
                          <a:pt x="87" y="132"/>
                          <a:pt x="96" y="131"/>
                        </a:cubicBezTo>
                        <a:cubicBezTo>
                          <a:pt x="103" y="130"/>
                          <a:pt x="107" y="120"/>
                          <a:pt x="107" y="120"/>
                        </a:cubicBezTo>
                        <a:cubicBezTo>
                          <a:pt x="107" y="120"/>
                          <a:pt x="114" y="124"/>
                          <a:pt x="123" y="122"/>
                        </a:cubicBezTo>
                        <a:cubicBezTo>
                          <a:pt x="130" y="120"/>
                          <a:pt x="130" y="112"/>
                          <a:pt x="130" y="112"/>
                        </a:cubicBezTo>
                        <a:cubicBezTo>
                          <a:pt x="130" y="112"/>
                          <a:pt x="140" y="119"/>
                          <a:pt x="148" y="115"/>
                        </a:cubicBezTo>
                        <a:cubicBezTo>
                          <a:pt x="155" y="110"/>
                          <a:pt x="157" y="101"/>
                          <a:pt x="157" y="101"/>
                        </a:cubicBezTo>
                        <a:cubicBezTo>
                          <a:pt x="157" y="101"/>
                          <a:pt x="173" y="105"/>
                          <a:pt x="177" y="91"/>
                        </a:cubicBezTo>
                        <a:cubicBezTo>
                          <a:pt x="181" y="78"/>
                          <a:pt x="165" y="69"/>
                          <a:pt x="165" y="69"/>
                        </a:cubicBezTo>
                        <a:cubicBezTo>
                          <a:pt x="165" y="69"/>
                          <a:pt x="119" y="29"/>
                          <a:pt x="116" y="27"/>
                        </a:cubicBezTo>
                        <a:cubicBezTo>
                          <a:pt x="113" y="25"/>
                          <a:pt x="96" y="42"/>
                          <a:pt x="89" y="42"/>
                        </a:cubicBezTo>
                        <a:cubicBezTo>
                          <a:pt x="81" y="41"/>
                          <a:pt x="73" y="31"/>
                          <a:pt x="80" y="20"/>
                        </a:cubicBezTo>
                        <a:cubicBezTo>
                          <a:pt x="87" y="11"/>
                          <a:pt x="92" y="7"/>
                          <a:pt x="92" y="7"/>
                        </a:cubicBezTo>
                        <a:cubicBezTo>
                          <a:pt x="92" y="7"/>
                          <a:pt x="80" y="0"/>
                          <a:pt x="70" y="3"/>
                        </a:cubicBezTo>
                        <a:cubicBezTo>
                          <a:pt x="58" y="7"/>
                          <a:pt x="50" y="12"/>
                          <a:pt x="45" y="9"/>
                        </a:cubicBezTo>
                        <a:cubicBezTo>
                          <a:pt x="39" y="5"/>
                          <a:pt x="38" y="4"/>
                          <a:pt x="38" y="4"/>
                        </a:cubicBezTo>
                        <a:cubicBezTo>
                          <a:pt x="0" y="47"/>
                          <a:pt x="0" y="47"/>
                          <a:pt x="0" y="47"/>
                        </a:cubicBezTo>
                        <a:cubicBezTo>
                          <a:pt x="0" y="47"/>
                          <a:pt x="12" y="61"/>
                          <a:pt x="16" y="73"/>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Line 93"/>
                  <p:cNvSpPr>
                    <a:spLocks noChangeShapeType="1"/>
                  </p:cNvSpPr>
                  <p:nvPr/>
                </p:nvSpPr>
                <p:spPr bwMode="auto">
                  <a:xfrm flipH="1" flipV="1">
                    <a:off x="3955" y="2241"/>
                    <a:ext cx="24" cy="26"/>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5" name="Line 94"/>
                  <p:cNvSpPr>
                    <a:spLocks noChangeShapeType="1"/>
                  </p:cNvSpPr>
                  <p:nvPr/>
                </p:nvSpPr>
                <p:spPr bwMode="auto">
                  <a:xfrm flipH="1" flipV="1">
                    <a:off x="3898" y="2276"/>
                    <a:ext cx="17" cy="17"/>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6" name="Line 95"/>
                  <p:cNvSpPr>
                    <a:spLocks noChangeShapeType="1"/>
                  </p:cNvSpPr>
                  <p:nvPr/>
                </p:nvSpPr>
                <p:spPr bwMode="auto">
                  <a:xfrm flipH="1" flipV="1">
                    <a:off x="3846" y="2300"/>
                    <a:ext cx="14" cy="12"/>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7" name="Freeform 96"/>
                  <p:cNvSpPr>
                    <a:spLocks/>
                  </p:cNvSpPr>
                  <p:nvPr/>
                </p:nvSpPr>
                <p:spPr bwMode="auto">
                  <a:xfrm>
                    <a:off x="3825" y="2022"/>
                    <a:ext cx="149" cy="24"/>
                  </a:xfrm>
                  <a:custGeom>
                    <a:avLst/>
                    <a:gdLst>
                      <a:gd name="T0" fmla="*/ 0 w 63"/>
                      <a:gd name="T1" fmla="*/ 9 h 10"/>
                      <a:gd name="T2" fmla="*/ 24 w 63"/>
                      <a:gd name="T3" fmla="*/ 1 h 10"/>
                      <a:gd name="T4" fmla="*/ 48 w 63"/>
                      <a:gd name="T5" fmla="*/ 10 h 10"/>
                      <a:gd name="T6" fmla="*/ 63 w 63"/>
                      <a:gd name="T7" fmla="*/ 5 h 10"/>
                    </a:gdLst>
                    <a:ahLst/>
                    <a:cxnLst>
                      <a:cxn ang="0">
                        <a:pos x="T0" y="T1"/>
                      </a:cxn>
                      <a:cxn ang="0">
                        <a:pos x="T2" y="T3"/>
                      </a:cxn>
                      <a:cxn ang="0">
                        <a:pos x="T4" y="T5"/>
                      </a:cxn>
                      <a:cxn ang="0">
                        <a:pos x="T6" y="T7"/>
                      </a:cxn>
                    </a:cxnLst>
                    <a:rect l="0" t="0" r="r" b="b"/>
                    <a:pathLst>
                      <a:path w="63" h="10">
                        <a:moveTo>
                          <a:pt x="0" y="9"/>
                        </a:moveTo>
                        <a:cubicBezTo>
                          <a:pt x="0" y="9"/>
                          <a:pt x="12" y="0"/>
                          <a:pt x="24" y="1"/>
                        </a:cubicBezTo>
                        <a:cubicBezTo>
                          <a:pt x="35" y="3"/>
                          <a:pt x="43" y="10"/>
                          <a:pt x="48" y="10"/>
                        </a:cubicBezTo>
                        <a:cubicBezTo>
                          <a:pt x="53" y="9"/>
                          <a:pt x="63" y="5"/>
                          <a:pt x="63" y="5"/>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8" name="Freeform 97"/>
                  <p:cNvSpPr>
                    <a:spLocks/>
                  </p:cNvSpPr>
                  <p:nvPr/>
                </p:nvSpPr>
                <p:spPr bwMode="auto">
                  <a:xfrm>
                    <a:off x="4016" y="2153"/>
                    <a:ext cx="59" cy="52"/>
                  </a:xfrm>
                  <a:custGeom>
                    <a:avLst/>
                    <a:gdLst>
                      <a:gd name="T0" fmla="*/ 25 w 25"/>
                      <a:gd name="T1" fmla="*/ 0 h 22"/>
                      <a:gd name="T2" fmla="*/ 0 w 25"/>
                      <a:gd name="T3" fmla="*/ 22 h 22"/>
                    </a:gdLst>
                    <a:ahLst/>
                    <a:cxnLst>
                      <a:cxn ang="0">
                        <a:pos x="T0" y="T1"/>
                      </a:cxn>
                      <a:cxn ang="0">
                        <a:pos x="T2" y="T3"/>
                      </a:cxn>
                    </a:cxnLst>
                    <a:rect l="0" t="0" r="r" b="b"/>
                    <a:pathLst>
                      <a:path w="25" h="22">
                        <a:moveTo>
                          <a:pt x="25" y="0"/>
                        </a:moveTo>
                        <a:cubicBezTo>
                          <a:pt x="25" y="0"/>
                          <a:pt x="6" y="14"/>
                          <a:pt x="0" y="22"/>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09" name="Freeform 98"/>
                  <p:cNvSpPr>
                    <a:spLocks/>
                  </p:cNvSpPr>
                  <p:nvPr/>
                </p:nvSpPr>
                <p:spPr bwMode="auto">
                  <a:xfrm>
                    <a:off x="3629" y="2177"/>
                    <a:ext cx="75" cy="78"/>
                  </a:xfrm>
                  <a:custGeom>
                    <a:avLst/>
                    <a:gdLst>
                      <a:gd name="T0" fmla="*/ 28 w 32"/>
                      <a:gd name="T1" fmla="*/ 4 h 33"/>
                      <a:gd name="T2" fmla="*/ 28 w 32"/>
                      <a:gd name="T3" fmla="*/ 18 h 33"/>
                      <a:gd name="T4" fmla="*/ 18 w 32"/>
                      <a:gd name="T5" fmla="*/ 29 h 33"/>
                      <a:gd name="T6" fmla="*/ 4 w 32"/>
                      <a:gd name="T7" fmla="*/ 29 h 33"/>
                      <a:gd name="T8" fmla="*/ 4 w 32"/>
                      <a:gd name="T9" fmla="*/ 15 h 33"/>
                      <a:gd name="T10" fmla="*/ 14 w 32"/>
                      <a:gd name="T11" fmla="*/ 4 h 33"/>
                      <a:gd name="T12" fmla="*/ 28 w 32"/>
                      <a:gd name="T13" fmla="*/ 4 h 33"/>
                    </a:gdLst>
                    <a:ahLst/>
                    <a:cxnLst>
                      <a:cxn ang="0">
                        <a:pos x="T0" y="T1"/>
                      </a:cxn>
                      <a:cxn ang="0">
                        <a:pos x="T2" y="T3"/>
                      </a:cxn>
                      <a:cxn ang="0">
                        <a:pos x="T4" y="T5"/>
                      </a:cxn>
                      <a:cxn ang="0">
                        <a:pos x="T6" y="T7"/>
                      </a:cxn>
                      <a:cxn ang="0">
                        <a:pos x="T8" y="T9"/>
                      </a:cxn>
                      <a:cxn ang="0">
                        <a:pos x="T10" y="T11"/>
                      </a:cxn>
                      <a:cxn ang="0">
                        <a:pos x="T12" y="T13"/>
                      </a:cxn>
                    </a:cxnLst>
                    <a:rect l="0" t="0" r="r" b="b"/>
                    <a:pathLst>
                      <a:path w="32" h="33">
                        <a:moveTo>
                          <a:pt x="28" y="4"/>
                        </a:moveTo>
                        <a:cubicBezTo>
                          <a:pt x="32" y="7"/>
                          <a:pt x="32" y="14"/>
                          <a:pt x="28" y="18"/>
                        </a:cubicBezTo>
                        <a:cubicBezTo>
                          <a:pt x="18" y="29"/>
                          <a:pt x="18" y="29"/>
                          <a:pt x="18" y="29"/>
                        </a:cubicBezTo>
                        <a:cubicBezTo>
                          <a:pt x="15" y="33"/>
                          <a:pt x="8" y="33"/>
                          <a:pt x="4" y="29"/>
                        </a:cubicBezTo>
                        <a:cubicBezTo>
                          <a:pt x="0" y="25"/>
                          <a:pt x="0" y="19"/>
                          <a:pt x="4" y="15"/>
                        </a:cubicBezTo>
                        <a:cubicBezTo>
                          <a:pt x="14" y="4"/>
                          <a:pt x="14" y="4"/>
                          <a:pt x="14" y="4"/>
                        </a:cubicBezTo>
                        <a:cubicBezTo>
                          <a:pt x="18" y="0"/>
                          <a:pt x="24" y="0"/>
                          <a:pt x="28" y="4"/>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10" name="Freeform 99"/>
                  <p:cNvSpPr>
                    <a:spLocks/>
                  </p:cNvSpPr>
                  <p:nvPr/>
                </p:nvSpPr>
                <p:spPr bwMode="auto">
                  <a:xfrm>
                    <a:off x="3655" y="2200"/>
                    <a:ext cx="97" cy="100"/>
                  </a:xfrm>
                  <a:custGeom>
                    <a:avLst/>
                    <a:gdLst>
                      <a:gd name="T0" fmla="*/ 37 w 41"/>
                      <a:gd name="T1" fmla="*/ 5 h 42"/>
                      <a:gd name="T2" fmla="*/ 37 w 41"/>
                      <a:gd name="T3" fmla="*/ 20 h 42"/>
                      <a:gd name="T4" fmla="*/ 20 w 41"/>
                      <a:gd name="T5" fmla="*/ 38 h 42"/>
                      <a:gd name="T6" fmla="*/ 6 w 41"/>
                      <a:gd name="T7" fmla="*/ 38 h 42"/>
                      <a:gd name="T8" fmla="*/ 4 w 41"/>
                      <a:gd name="T9" fmla="*/ 37 h 42"/>
                      <a:gd name="T10" fmla="*/ 4 w 41"/>
                      <a:gd name="T11" fmla="*/ 22 h 42"/>
                      <a:gd name="T12" fmla="*/ 21 w 41"/>
                      <a:gd name="T13" fmla="*/ 5 h 42"/>
                      <a:gd name="T14" fmla="*/ 35 w 41"/>
                      <a:gd name="T15" fmla="*/ 4 h 42"/>
                      <a:gd name="T16" fmla="*/ 37 w 41"/>
                      <a:gd name="T17"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42">
                        <a:moveTo>
                          <a:pt x="37" y="5"/>
                        </a:moveTo>
                        <a:cubicBezTo>
                          <a:pt x="41" y="9"/>
                          <a:pt x="41" y="16"/>
                          <a:pt x="37" y="20"/>
                        </a:cubicBezTo>
                        <a:cubicBezTo>
                          <a:pt x="20" y="38"/>
                          <a:pt x="20" y="38"/>
                          <a:pt x="20" y="38"/>
                        </a:cubicBezTo>
                        <a:cubicBezTo>
                          <a:pt x="16" y="42"/>
                          <a:pt x="10" y="42"/>
                          <a:pt x="6" y="38"/>
                        </a:cubicBezTo>
                        <a:cubicBezTo>
                          <a:pt x="4" y="37"/>
                          <a:pt x="4" y="37"/>
                          <a:pt x="4" y="37"/>
                        </a:cubicBezTo>
                        <a:cubicBezTo>
                          <a:pt x="0" y="33"/>
                          <a:pt x="0" y="26"/>
                          <a:pt x="4" y="22"/>
                        </a:cubicBezTo>
                        <a:cubicBezTo>
                          <a:pt x="21" y="5"/>
                          <a:pt x="21" y="5"/>
                          <a:pt x="21" y="5"/>
                        </a:cubicBezTo>
                        <a:cubicBezTo>
                          <a:pt x="25" y="0"/>
                          <a:pt x="31" y="0"/>
                          <a:pt x="35" y="4"/>
                        </a:cubicBezTo>
                        <a:lnTo>
                          <a:pt x="37" y="5"/>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11" name="Freeform 100"/>
                  <p:cNvSpPr>
                    <a:spLocks/>
                  </p:cNvSpPr>
                  <p:nvPr/>
                </p:nvSpPr>
                <p:spPr bwMode="auto">
                  <a:xfrm>
                    <a:off x="3707" y="2236"/>
                    <a:ext cx="80" cy="83"/>
                  </a:xfrm>
                  <a:custGeom>
                    <a:avLst/>
                    <a:gdLst>
                      <a:gd name="T0" fmla="*/ 30 w 34"/>
                      <a:gd name="T1" fmla="*/ 4 h 35"/>
                      <a:gd name="T2" fmla="*/ 30 w 34"/>
                      <a:gd name="T3" fmla="*/ 18 h 35"/>
                      <a:gd name="T4" fmla="*/ 19 w 34"/>
                      <a:gd name="T5" fmla="*/ 30 h 35"/>
                      <a:gd name="T6" fmla="*/ 5 w 34"/>
                      <a:gd name="T7" fmla="*/ 31 h 35"/>
                      <a:gd name="T8" fmla="*/ 4 w 34"/>
                      <a:gd name="T9" fmla="*/ 16 h 35"/>
                      <a:gd name="T10" fmla="*/ 16 w 34"/>
                      <a:gd name="T11" fmla="*/ 4 h 35"/>
                      <a:gd name="T12" fmla="*/ 30 w 34"/>
                      <a:gd name="T13" fmla="*/ 4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30" y="4"/>
                        </a:moveTo>
                        <a:cubicBezTo>
                          <a:pt x="34" y="8"/>
                          <a:pt x="34" y="14"/>
                          <a:pt x="30" y="18"/>
                        </a:cubicBezTo>
                        <a:cubicBezTo>
                          <a:pt x="19" y="30"/>
                          <a:pt x="19" y="30"/>
                          <a:pt x="19" y="30"/>
                        </a:cubicBezTo>
                        <a:cubicBezTo>
                          <a:pt x="15" y="34"/>
                          <a:pt x="9" y="35"/>
                          <a:pt x="5" y="31"/>
                        </a:cubicBezTo>
                        <a:cubicBezTo>
                          <a:pt x="1" y="27"/>
                          <a:pt x="0" y="20"/>
                          <a:pt x="4" y="16"/>
                        </a:cubicBezTo>
                        <a:cubicBezTo>
                          <a:pt x="16" y="4"/>
                          <a:pt x="16" y="4"/>
                          <a:pt x="16" y="4"/>
                        </a:cubicBezTo>
                        <a:cubicBezTo>
                          <a:pt x="20" y="0"/>
                          <a:pt x="26" y="0"/>
                          <a:pt x="30" y="4"/>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sp>
                <p:nvSpPr>
                  <p:cNvPr id="112" name="Freeform 101"/>
                  <p:cNvSpPr>
                    <a:spLocks/>
                  </p:cNvSpPr>
                  <p:nvPr/>
                </p:nvSpPr>
                <p:spPr bwMode="auto">
                  <a:xfrm>
                    <a:off x="3752" y="2269"/>
                    <a:ext cx="68" cy="69"/>
                  </a:xfrm>
                  <a:custGeom>
                    <a:avLst/>
                    <a:gdLst>
                      <a:gd name="T0" fmla="*/ 25 w 29"/>
                      <a:gd name="T1" fmla="*/ 4 h 29"/>
                      <a:gd name="T2" fmla="*/ 25 w 29"/>
                      <a:gd name="T3" fmla="*/ 18 h 29"/>
                      <a:gd name="T4" fmla="*/ 18 w 29"/>
                      <a:gd name="T5" fmla="*/ 24 h 29"/>
                      <a:gd name="T6" fmla="*/ 4 w 29"/>
                      <a:gd name="T7" fmla="*/ 25 h 29"/>
                      <a:gd name="T8" fmla="*/ 4 w 29"/>
                      <a:gd name="T9" fmla="*/ 11 h 29"/>
                      <a:gd name="T10" fmla="*/ 11 w 29"/>
                      <a:gd name="T11" fmla="*/ 5 h 29"/>
                      <a:gd name="T12" fmla="*/ 25 w 29"/>
                      <a:gd name="T13" fmla="*/ 4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25" y="4"/>
                        </a:moveTo>
                        <a:cubicBezTo>
                          <a:pt x="29" y="7"/>
                          <a:pt x="28" y="14"/>
                          <a:pt x="25" y="18"/>
                        </a:cubicBezTo>
                        <a:cubicBezTo>
                          <a:pt x="18" y="24"/>
                          <a:pt x="18" y="24"/>
                          <a:pt x="18" y="24"/>
                        </a:cubicBezTo>
                        <a:cubicBezTo>
                          <a:pt x="14" y="29"/>
                          <a:pt x="8" y="29"/>
                          <a:pt x="4" y="25"/>
                        </a:cubicBezTo>
                        <a:cubicBezTo>
                          <a:pt x="0" y="22"/>
                          <a:pt x="0" y="15"/>
                          <a:pt x="4" y="11"/>
                        </a:cubicBezTo>
                        <a:cubicBezTo>
                          <a:pt x="11" y="5"/>
                          <a:pt x="11" y="5"/>
                          <a:pt x="11" y="5"/>
                        </a:cubicBezTo>
                        <a:cubicBezTo>
                          <a:pt x="15" y="0"/>
                          <a:pt x="21" y="0"/>
                          <a:pt x="25" y="4"/>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uk-UA"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10" name="Shape 1092"/>
              <p:cNvSpPr/>
              <p:nvPr/>
            </p:nvSpPr>
            <p:spPr>
              <a:xfrm>
                <a:off x="6035661"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420" name="image274.png" descr="Purolator Logo"/>
              <p:cNvPicPr/>
              <p:nvPr/>
            </p:nvPicPr>
            <p:blipFill>
              <a:blip r:embed="rId81" cstate="email">
                <a:extLst>
                  <a:ext uri="{28A0092B-C50C-407E-A947-70E740481C1C}">
                    <a14:useLocalDpi xmlns:a14="http://schemas.microsoft.com/office/drawing/2010/main"/>
                  </a:ext>
                </a:extLst>
              </a:blip>
              <a:stretch>
                <a:fillRect/>
              </a:stretch>
            </p:blipFill>
            <p:spPr>
              <a:xfrm>
                <a:off x="6098837" y="3085518"/>
                <a:ext cx="334751" cy="87582"/>
              </a:xfrm>
              <a:prstGeom prst="rect">
                <a:avLst/>
              </a:prstGeom>
              <a:ln w="12700" cap="flat">
                <a:noFill/>
                <a:miter lim="400000"/>
              </a:ln>
              <a:effectLst/>
            </p:spPr>
          </p:pic>
          <p:pic>
            <p:nvPicPr>
              <p:cNvPr id="1036" name="Picture 1035"/>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6208333" y="1647206"/>
                <a:ext cx="547926" cy="128363"/>
              </a:xfrm>
              <a:prstGeom prst="rect">
                <a:avLst/>
              </a:prstGeom>
            </p:spPr>
          </p:pic>
          <p:pic>
            <p:nvPicPr>
              <p:cNvPr id="1039" name="Picture 1038"/>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6549085" y="1937572"/>
                <a:ext cx="331383" cy="138444"/>
              </a:xfrm>
              <a:prstGeom prst="rect">
                <a:avLst/>
              </a:prstGeom>
            </p:spPr>
          </p:pic>
          <p:grpSp>
            <p:nvGrpSpPr>
              <p:cNvPr id="1051" name="Group 1050"/>
              <p:cNvGrpSpPr/>
              <p:nvPr/>
            </p:nvGrpSpPr>
            <p:grpSpPr>
              <a:xfrm>
                <a:off x="6093460" y="3358729"/>
                <a:ext cx="772297" cy="88077"/>
                <a:chOff x="6093460" y="3464071"/>
                <a:chExt cx="772297" cy="88077"/>
              </a:xfrm>
            </p:grpSpPr>
            <p:pic>
              <p:nvPicPr>
                <p:cNvPr id="1041" name="Picture 1040"/>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6093460" y="3467800"/>
                  <a:ext cx="345505" cy="80618"/>
                </a:xfrm>
                <a:prstGeom prst="rect">
                  <a:avLst/>
                </a:prstGeom>
              </p:spPr>
            </p:pic>
            <p:pic>
              <p:nvPicPr>
                <p:cNvPr id="1042" name="Picture 1041"/>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6556113" y="3464071"/>
                  <a:ext cx="309644" cy="88077"/>
                </a:xfrm>
                <a:prstGeom prst="rect">
                  <a:avLst/>
                </a:prstGeom>
              </p:spPr>
            </p:pic>
          </p:grpSp>
          <p:pic>
            <p:nvPicPr>
              <p:cNvPr id="1043" name="Picture 1042"/>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6142020" y="3594653"/>
                <a:ext cx="680552" cy="143672"/>
              </a:xfrm>
              <a:prstGeom prst="rect">
                <a:avLst/>
              </a:prstGeom>
            </p:spPr>
          </p:pic>
          <p:pic>
            <p:nvPicPr>
              <p:cNvPr id="1044" name="Picture 1043"/>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6096952" y="2547812"/>
                <a:ext cx="359327" cy="87835"/>
              </a:xfrm>
              <a:prstGeom prst="rect">
                <a:avLst/>
              </a:prstGeom>
            </p:spPr>
          </p:pic>
          <p:pic>
            <p:nvPicPr>
              <p:cNvPr id="1047" name="Picture 1046"/>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6568840" y="4173850"/>
                <a:ext cx="312118" cy="81150"/>
              </a:xfrm>
              <a:prstGeom prst="rect">
                <a:avLst/>
              </a:prstGeom>
            </p:spPr>
          </p:pic>
          <p:pic>
            <p:nvPicPr>
              <p:cNvPr id="1048" name="Picture 1047"/>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6142020" y="4428755"/>
                <a:ext cx="680552" cy="101326"/>
              </a:xfrm>
              <a:prstGeom prst="rect">
                <a:avLst/>
              </a:prstGeom>
            </p:spPr>
          </p:pic>
        </p:grpSp>
        <p:pic>
          <p:nvPicPr>
            <p:cNvPr id="248" name="Picture 247"/>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8758453" y="4062587"/>
              <a:ext cx="339147" cy="235172"/>
            </a:xfrm>
            <a:prstGeom prst="rect">
              <a:avLst/>
            </a:prstGeom>
          </p:spPr>
        </p:pic>
        <p:pic>
          <p:nvPicPr>
            <p:cNvPr id="249" name="Picture 248"/>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8129270" y="5537211"/>
              <a:ext cx="529900" cy="142013"/>
            </a:xfrm>
            <a:prstGeom prst="rect">
              <a:avLst/>
            </a:prstGeom>
          </p:spPr>
        </p:pic>
        <p:pic>
          <p:nvPicPr>
            <p:cNvPr id="250" name="Picture 249"/>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8649579" y="5218332"/>
              <a:ext cx="566006" cy="112080"/>
            </a:xfrm>
            <a:prstGeom prst="rect">
              <a:avLst/>
            </a:prstGeom>
          </p:spPr>
        </p:pic>
        <p:pic>
          <p:nvPicPr>
            <p:cNvPr id="251" name="Picture 250"/>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8154821" y="3638402"/>
              <a:ext cx="421423" cy="421423"/>
            </a:xfrm>
            <a:prstGeom prst="rect">
              <a:avLst/>
            </a:prstGeom>
          </p:spPr>
        </p:pic>
        <p:pic>
          <p:nvPicPr>
            <p:cNvPr id="252" name="Picture 251"/>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8701400" y="3714764"/>
              <a:ext cx="460613" cy="239022"/>
            </a:xfrm>
            <a:prstGeom prst="rect">
              <a:avLst/>
            </a:prstGeom>
          </p:spPr>
        </p:pic>
        <p:pic>
          <p:nvPicPr>
            <p:cNvPr id="256" name="Picture 255"/>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8143864" y="5210217"/>
              <a:ext cx="445833" cy="136291"/>
            </a:xfrm>
            <a:prstGeom prst="rect">
              <a:avLst/>
            </a:prstGeom>
          </p:spPr>
        </p:pic>
        <p:pic>
          <p:nvPicPr>
            <p:cNvPr id="257" name="Picture 256"/>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8807014" y="2924713"/>
              <a:ext cx="281798" cy="281798"/>
            </a:xfrm>
            <a:prstGeom prst="rect">
              <a:avLst/>
            </a:prstGeom>
          </p:spPr>
        </p:pic>
        <p:pic>
          <p:nvPicPr>
            <p:cNvPr id="258" name="Picture 257"/>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8167469" y="2976247"/>
              <a:ext cx="441934" cy="143715"/>
            </a:xfrm>
            <a:prstGeom prst="rect">
              <a:avLst/>
            </a:prstGeom>
          </p:spPr>
        </p:pic>
        <p:pic>
          <p:nvPicPr>
            <p:cNvPr id="375" name="Picture 374"/>
            <p:cNvPicPr>
              <a:picLocks noChangeAspect="1"/>
            </p:cNvPicPr>
            <p:nvPr/>
          </p:nvPicPr>
          <p:blipFill rotWithShape="1">
            <a:blip r:embed="rId98" cstate="email">
              <a:extLst>
                <a:ext uri="{28A0092B-C50C-407E-A947-70E740481C1C}">
                  <a14:useLocalDpi xmlns:a14="http://schemas.microsoft.com/office/drawing/2010/main"/>
                </a:ext>
              </a:extLst>
            </a:blip>
            <a:srcRect/>
            <a:stretch/>
          </p:blipFill>
          <p:spPr>
            <a:xfrm>
              <a:off x="8134010" y="2544126"/>
              <a:ext cx="511020" cy="234385"/>
            </a:xfrm>
            <a:prstGeom prst="rect">
              <a:avLst/>
            </a:prstGeom>
          </p:spPr>
        </p:pic>
        <p:pic>
          <p:nvPicPr>
            <p:cNvPr id="376" name="Picture 375"/>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8774375" y="3403641"/>
              <a:ext cx="307302" cy="136578"/>
            </a:xfrm>
            <a:prstGeom prst="rect">
              <a:avLst/>
            </a:prstGeom>
          </p:spPr>
        </p:pic>
      </p:grpSp>
      <p:grpSp>
        <p:nvGrpSpPr>
          <p:cNvPr id="130" name="Group 129"/>
          <p:cNvGrpSpPr/>
          <p:nvPr/>
        </p:nvGrpSpPr>
        <p:grpSpPr>
          <a:xfrm>
            <a:off x="6990789" y="1765198"/>
            <a:ext cx="893284" cy="3734456"/>
            <a:chOff x="9321052" y="1210597"/>
            <a:chExt cx="1191045" cy="4979275"/>
          </a:xfrm>
        </p:grpSpPr>
        <p:grpSp>
          <p:nvGrpSpPr>
            <p:cNvPr id="33" name="Group 32"/>
            <p:cNvGrpSpPr/>
            <p:nvPr/>
          </p:nvGrpSpPr>
          <p:grpSpPr>
            <a:xfrm>
              <a:off x="9321052" y="1210597"/>
              <a:ext cx="1191045" cy="4979275"/>
              <a:chOff x="6990789" y="907948"/>
              <a:chExt cx="893284" cy="3734456"/>
            </a:xfrm>
          </p:grpSpPr>
          <p:grpSp>
            <p:nvGrpSpPr>
              <p:cNvPr id="86" name="Group 85"/>
              <p:cNvGrpSpPr/>
              <p:nvPr/>
            </p:nvGrpSpPr>
            <p:grpSpPr>
              <a:xfrm>
                <a:off x="6990789" y="907948"/>
                <a:ext cx="893271" cy="497387"/>
                <a:chOff x="6990789" y="1047094"/>
                <a:chExt cx="893271" cy="497387"/>
              </a:xfrm>
            </p:grpSpPr>
            <p:sp>
              <p:nvSpPr>
                <p:cNvPr id="20" name="TextBox 19"/>
                <p:cNvSpPr txBox="1"/>
                <p:nvPr/>
              </p:nvSpPr>
              <p:spPr>
                <a:xfrm>
                  <a:off x="6990789"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Media</a:t>
                  </a:r>
                </a:p>
              </p:txBody>
            </p:sp>
            <p:grpSp>
              <p:nvGrpSpPr>
                <p:cNvPr id="114" name="Group 46"/>
                <p:cNvGrpSpPr>
                  <a:grpSpLocks noChangeAspect="1"/>
                </p:cNvGrpSpPr>
                <p:nvPr/>
              </p:nvGrpSpPr>
              <p:grpSpPr bwMode="auto">
                <a:xfrm>
                  <a:off x="7302687" y="1047094"/>
                  <a:ext cx="269475" cy="233480"/>
                  <a:chOff x="4098" y="1164"/>
                  <a:chExt cx="554" cy="480"/>
                </a:xfrm>
              </p:grpSpPr>
              <p:sp>
                <p:nvSpPr>
                  <p:cNvPr id="116" name="Freeform 47"/>
                  <p:cNvSpPr>
                    <a:spLocks/>
                  </p:cNvSpPr>
                  <p:nvPr/>
                </p:nvSpPr>
                <p:spPr bwMode="auto">
                  <a:xfrm>
                    <a:off x="4117" y="1394"/>
                    <a:ext cx="382" cy="250"/>
                  </a:xfrm>
                  <a:custGeom>
                    <a:avLst/>
                    <a:gdLst>
                      <a:gd name="T0" fmla="*/ 160 w 160"/>
                      <a:gd name="T1" fmla="*/ 96 h 104"/>
                      <a:gd name="T2" fmla="*/ 152 w 160"/>
                      <a:gd name="T3" fmla="*/ 104 h 104"/>
                      <a:gd name="T4" fmla="*/ 8 w 160"/>
                      <a:gd name="T5" fmla="*/ 104 h 104"/>
                      <a:gd name="T6" fmla="*/ 0 w 160"/>
                      <a:gd name="T7" fmla="*/ 96 h 104"/>
                      <a:gd name="T8" fmla="*/ 0 w 160"/>
                      <a:gd name="T9" fmla="*/ 8 h 104"/>
                      <a:gd name="T10" fmla="*/ 8 w 160"/>
                      <a:gd name="T11" fmla="*/ 0 h 104"/>
                      <a:gd name="T12" fmla="*/ 152 w 160"/>
                      <a:gd name="T13" fmla="*/ 0 h 104"/>
                      <a:gd name="T14" fmla="*/ 160 w 160"/>
                      <a:gd name="T15" fmla="*/ 8 h 104"/>
                      <a:gd name="T16" fmla="*/ 160 w 160"/>
                      <a:gd name="T17"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04">
                        <a:moveTo>
                          <a:pt x="160" y="96"/>
                        </a:moveTo>
                        <a:cubicBezTo>
                          <a:pt x="160" y="100"/>
                          <a:pt x="156" y="104"/>
                          <a:pt x="152" y="104"/>
                        </a:cubicBezTo>
                        <a:cubicBezTo>
                          <a:pt x="8" y="104"/>
                          <a:pt x="8" y="104"/>
                          <a:pt x="8" y="104"/>
                        </a:cubicBezTo>
                        <a:cubicBezTo>
                          <a:pt x="4" y="104"/>
                          <a:pt x="0" y="100"/>
                          <a:pt x="0" y="96"/>
                        </a:cubicBezTo>
                        <a:cubicBezTo>
                          <a:pt x="0" y="8"/>
                          <a:pt x="0" y="8"/>
                          <a:pt x="0" y="8"/>
                        </a:cubicBezTo>
                        <a:cubicBezTo>
                          <a:pt x="0" y="4"/>
                          <a:pt x="4" y="0"/>
                          <a:pt x="8" y="0"/>
                        </a:cubicBezTo>
                        <a:cubicBezTo>
                          <a:pt x="152" y="0"/>
                          <a:pt x="152" y="0"/>
                          <a:pt x="152" y="0"/>
                        </a:cubicBezTo>
                        <a:cubicBezTo>
                          <a:pt x="156" y="0"/>
                          <a:pt x="160" y="4"/>
                          <a:pt x="160" y="8"/>
                        </a:cubicBezTo>
                        <a:lnTo>
                          <a:pt x="160" y="96"/>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7" name="Line 48"/>
                  <p:cNvSpPr>
                    <a:spLocks noChangeShapeType="1"/>
                  </p:cNvSpPr>
                  <p:nvPr/>
                </p:nvSpPr>
                <p:spPr bwMode="auto">
                  <a:xfrm>
                    <a:off x="4193" y="1471"/>
                    <a:ext cx="242"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8" name="Oval 49"/>
                  <p:cNvSpPr>
                    <a:spLocks noChangeArrowheads="1"/>
                  </p:cNvSpPr>
                  <p:nvPr/>
                </p:nvSpPr>
                <p:spPr bwMode="auto">
                  <a:xfrm>
                    <a:off x="4098" y="1164"/>
                    <a:ext cx="191" cy="192"/>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9" name="Oval 50"/>
                  <p:cNvSpPr>
                    <a:spLocks noChangeArrowheads="1"/>
                  </p:cNvSpPr>
                  <p:nvPr/>
                </p:nvSpPr>
                <p:spPr bwMode="auto">
                  <a:xfrm>
                    <a:off x="4346" y="1241"/>
                    <a:ext cx="115" cy="115"/>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0" name="Freeform 51"/>
                  <p:cNvSpPr>
                    <a:spLocks/>
                  </p:cNvSpPr>
                  <p:nvPr/>
                </p:nvSpPr>
                <p:spPr bwMode="auto">
                  <a:xfrm>
                    <a:off x="4499" y="1430"/>
                    <a:ext cx="153" cy="188"/>
                  </a:xfrm>
                  <a:custGeom>
                    <a:avLst/>
                    <a:gdLst>
                      <a:gd name="T0" fmla="*/ 0 w 64"/>
                      <a:gd name="T1" fmla="*/ 52 h 78"/>
                      <a:gd name="T2" fmla="*/ 57 w 64"/>
                      <a:gd name="T3" fmla="*/ 76 h 78"/>
                      <a:gd name="T4" fmla="*/ 64 w 64"/>
                      <a:gd name="T5" fmla="*/ 71 h 78"/>
                      <a:gd name="T6" fmla="*/ 64 w 64"/>
                      <a:gd name="T7" fmla="*/ 6 h 78"/>
                      <a:gd name="T8" fmla="*/ 57 w 64"/>
                      <a:gd name="T9" fmla="*/ 1 h 78"/>
                      <a:gd name="T10" fmla="*/ 0 w 64"/>
                      <a:gd name="T11" fmla="*/ 25 h 78"/>
                    </a:gdLst>
                    <a:ahLst/>
                    <a:cxnLst>
                      <a:cxn ang="0">
                        <a:pos x="T0" y="T1"/>
                      </a:cxn>
                      <a:cxn ang="0">
                        <a:pos x="T2" y="T3"/>
                      </a:cxn>
                      <a:cxn ang="0">
                        <a:pos x="T4" y="T5"/>
                      </a:cxn>
                      <a:cxn ang="0">
                        <a:pos x="T6" y="T7"/>
                      </a:cxn>
                      <a:cxn ang="0">
                        <a:pos x="T8" y="T9"/>
                      </a:cxn>
                      <a:cxn ang="0">
                        <a:pos x="T10" y="T11"/>
                      </a:cxn>
                    </a:cxnLst>
                    <a:rect l="0" t="0" r="r" b="b"/>
                    <a:pathLst>
                      <a:path w="64" h="78">
                        <a:moveTo>
                          <a:pt x="0" y="52"/>
                        </a:moveTo>
                        <a:cubicBezTo>
                          <a:pt x="57" y="76"/>
                          <a:pt x="57" y="76"/>
                          <a:pt x="57" y="76"/>
                        </a:cubicBezTo>
                        <a:cubicBezTo>
                          <a:pt x="61" y="78"/>
                          <a:pt x="64" y="75"/>
                          <a:pt x="64" y="71"/>
                        </a:cubicBezTo>
                        <a:cubicBezTo>
                          <a:pt x="64" y="6"/>
                          <a:pt x="64" y="6"/>
                          <a:pt x="64" y="6"/>
                        </a:cubicBezTo>
                        <a:cubicBezTo>
                          <a:pt x="64" y="2"/>
                          <a:pt x="61" y="0"/>
                          <a:pt x="57" y="1"/>
                        </a:cubicBezTo>
                        <a:cubicBezTo>
                          <a:pt x="0" y="25"/>
                          <a:pt x="0" y="25"/>
                          <a:pt x="0" y="25"/>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11" name="Shape 1092"/>
              <p:cNvSpPr/>
              <p:nvPr/>
            </p:nvSpPr>
            <p:spPr>
              <a:xfrm>
                <a:off x="6990802"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071" name="Picture 1070"/>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7549022" y="1620244"/>
                <a:ext cx="250088" cy="182286"/>
              </a:xfrm>
              <a:prstGeom prst="rect">
                <a:avLst/>
              </a:prstGeom>
            </p:spPr>
          </p:pic>
          <p:pic>
            <p:nvPicPr>
              <p:cNvPr id="1072" name="Picture 1071"/>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7065846" y="1939758"/>
                <a:ext cx="371302" cy="149449"/>
              </a:xfrm>
              <a:prstGeom prst="rect">
                <a:avLst/>
              </a:prstGeom>
            </p:spPr>
          </p:pic>
          <p:pic>
            <p:nvPicPr>
              <p:cNvPr id="1080" name="Picture 1079"/>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7528715" y="4397180"/>
                <a:ext cx="290700" cy="165376"/>
              </a:xfrm>
              <a:prstGeom prst="rect">
                <a:avLst/>
              </a:prstGeom>
            </p:spPr>
          </p:pic>
          <p:pic>
            <p:nvPicPr>
              <p:cNvPr id="1338" name="Picture 314" descr="https://upload.wikimedia.org/wikipedia/commons/thumb/8/89/AMC_Networks_logo.svg/300px-AMC_Networks_logo.svg.png"/>
              <p:cNvPicPr>
                <a:picLocks noChangeAspect="1" noChangeArrowheads="1"/>
              </p:cNvPicPr>
              <p:nvPr/>
            </p:nvPicPr>
            <p:blipFill>
              <a:blip r:embed="rId103" cstate="email">
                <a:extLst>
                  <a:ext uri="{28A0092B-C50C-407E-A947-70E740481C1C}">
                    <a14:useLocalDpi xmlns:a14="http://schemas.microsoft.com/office/drawing/2010/main"/>
                  </a:ext>
                </a:extLst>
              </a:blip>
              <a:srcRect/>
              <a:stretch>
                <a:fillRect/>
              </a:stretch>
            </p:blipFill>
            <p:spPr bwMode="auto">
              <a:xfrm>
                <a:off x="7544009" y="3637402"/>
                <a:ext cx="293952" cy="100924"/>
              </a:xfrm>
              <a:prstGeom prst="rect">
                <a:avLst/>
              </a:prstGeom>
              <a:noFill/>
              <a:extLst>
                <a:ext uri="{909E8E84-426E-40dd-AFC4-6F175D3DCCD1}">
                  <a14:hiddenFill xmlns:a14="http://schemas.microsoft.com/office/drawing/2010/main" xmlns="">
                    <a:solidFill>
                      <a:srgbClr val="FFFFFF"/>
                    </a:solidFill>
                  </a14:hiddenFill>
                </a:ext>
              </a:extLst>
            </p:spPr>
          </p:pic>
          <p:pic>
            <p:nvPicPr>
              <p:cNvPr id="1342" name="Picture 318" descr="https://image1.owler.com/102550_1363781563142.png"/>
              <p:cNvPicPr>
                <a:picLocks noChangeAspect="1" noChangeArrowheads="1"/>
              </p:cNvPicPr>
              <p:nvPr/>
            </p:nvPicPr>
            <p:blipFill rotWithShape="1">
              <a:blip r:embed="rId104" cstate="email">
                <a:extLst>
                  <a:ext uri="{28A0092B-C50C-407E-A947-70E740481C1C}">
                    <a14:useLocalDpi xmlns:a14="http://schemas.microsoft.com/office/drawing/2010/main"/>
                  </a:ext>
                </a:extLst>
              </a:blip>
              <a:srcRect/>
              <a:stretch/>
            </p:blipFill>
            <p:spPr bwMode="auto">
              <a:xfrm>
                <a:off x="7224163" y="4166844"/>
                <a:ext cx="443888" cy="95163"/>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33" name="Picture 232"/>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9432588" y="5794301"/>
              <a:ext cx="367166" cy="343427"/>
            </a:xfrm>
            <a:prstGeom prst="rect">
              <a:avLst/>
            </a:prstGeom>
          </p:spPr>
        </p:pic>
        <p:pic>
          <p:nvPicPr>
            <p:cNvPr id="234" name="Picture 233"/>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10069873" y="3329470"/>
              <a:ext cx="328940" cy="277003"/>
            </a:xfrm>
            <a:prstGeom prst="rect">
              <a:avLst/>
            </a:prstGeom>
          </p:spPr>
        </p:pic>
        <p:pic>
          <p:nvPicPr>
            <p:cNvPr id="235" name="Picture 234"/>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9468806" y="2260776"/>
              <a:ext cx="404307" cy="93589"/>
            </a:xfrm>
            <a:prstGeom prst="rect">
              <a:avLst/>
            </a:prstGeom>
          </p:spPr>
        </p:pic>
        <p:pic>
          <p:nvPicPr>
            <p:cNvPr id="236" name="Picture 235"/>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9480586" y="3334643"/>
              <a:ext cx="358370" cy="262059"/>
            </a:xfrm>
            <a:prstGeom prst="rect">
              <a:avLst/>
            </a:prstGeom>
          </p:spPr>
        </p:pic>
        <p:pic>
          <p:nvPicPr>
            <p:cNvPr id="237" name="Picture 236"/>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10111712" y="2606476"/>
              <a:ext cx="295335" cy="127537"/>
            </a:xfrm>
            <a:prstGeom prst="rect">
              <a:avLst/>
            </a:prstGeom>
          </p:spPr>
        </p:pic>
        <p:pic>
          <p:nvPicPr>
            <p:cNvPr id="238" name="Picture 237"/>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10009878" y="4088520"/>
              <a:ext cx="468814" cy="183306"/>
            </a:xfrm>
            <a:prstGeom prst="rect">
              <a:avLst/>
            </a:prstGeom>
          </p:spPr>
        </p:pic>
        <p:pic>
          <p:nvPicPr>
            <p:cNvPr id="241" name="Picture 240"/>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9438186" y="4843566"/>
              <a:ext cx="422604" cy="140868"/>
            </a:xfrm>
            <a:prstGeom prst="rect">
              <a:avLst/>
            </a:prstGeom>
          </p:spPr>
        </p:pic>
        <p:pic>
          <p:nvPicPr>
            <p:cNvPr id="242" name="Picture 241"/>
            <p:cNvPicPr>
              <a:picLocks noChangeAspect="1"/>
            </p:cNvPicPr>
            <p:nvPr/>
          </p:nvPicPr>
          <p:blipFill rotWithShape="1">
            <a:blip r:embed="rId112" cstate="email">
              <a:extLst>
                <a:ext uri="{28A0092B-C50C-407E-A947-70E740481C1C}">
                  <a14:useLocalDpi xmlns:a14="http://schemas.microsoft.com/office/drawing/2010/main"/>
                </a:ext>
              </a:extLst>
            </a:blip>
            <a:srcRect/>
            <a:stretch/>
          </p:blipFill>
          <p:spPr>
            <a:xfrm>
              <a:off x="10020307" y="4482220"/>
              <a:ext cx="430307" cy="185520"/>
            </a:xfrm>
            <a:prstGeom prst="rect">
              <a:avLst/>
            </a:prstGeom>
          </p:spPr>
        </p:pic>
        <p:pic>
          <p:nvPicPr>
            <p:cNvPr id="244" name="Picture 243"/>
            <p:cNvPicPr>
              <a:picLocks noChangeAspect="1"/>
            </p:cNvPicPr>
            <p:nvPr/>
          </p:nvPicPr>
          <p:blipFill rotWithShape="1">
            <a:blip r:embed="rId113" cstate="email">
              <a:extLst>
                <a:ext uri="{28A0092B-C50C-407E-A947-70E740481C1C}">
                  <a14:useLocalDpi xmlns:a14="http://schemas.microsoft.com/office/drawing/2010/main"/>
                </a:ext>
              </a:extLst>
            </a:blip>
            <a:srcRect/>
            <a:stretch/>
          </p:blipFill>
          <p:spPr>
            <a:xfrm>
              <a:off x="10043465" y="5094529"/>
              <a:ext cx="377244" cy="364556"/>
            </a:xfrm>
            <a:prstGeom prst="rect">
              <a:avLst/>
            </a:prstGeom>
          </p:spPr>
        </p:pic>
        <p:pic>
          <p:nvPicPr>
            <p:cNvPr id="245" name="Picture 244"/>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9550709" y="4443062"/>
              <a:ext cx="226028" cy="269425"/>
            </a:xfrm>
            <a:prstGeom prst="rect">
              <a:avLst/>
            </a:prstGeom>
          </p:spPr>
        </p:pic>
        <p:pic>
          <p:nvPicPr>
            <p:cNvPr id="377" name="Picture 376"/>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9515203" y="3803057"/>
              <a:ext cx="825878" cy="119293"/>
            </a:xfrm>
            <a:prstGeom prst="rect">
              <a:avLst/>
            </a:prstGeom>
          </p:spPr>
        </p:pic>
        <p:pic>
          <p:nvPicPr>
            <p:cNvPr id="378" name="Picture 300" descr="http://vignette4.wikia.nocookie.net/logopedia/images/f/ff/National_Geographic_Society.png/revision/latest?cb=20100927231400"/>
            <p:cNvPicPr>
              <a:picLocks noChangeAspect="1" noChangeArrowheads="1"/>
            </p:cNvPicPr>
            <p:nvPr/>
          </p:nvPicPr>
          <p:blipFill>
            <a:blip r:embed="rId116" cstate="email">
              <a:extLst>
                <a:ext uri="{28A0092B-C50C-407E-A947-70E740481C1C}">
                  <a14:useLocalDpi xmlns:a14="http://schemas.microsoft.com/office/drawing/2010/main"/>
                </a:ext>
              </a:extLst>
            </a:blip>
            <a:srcRect/>
            <a:stretch>
              <a:fillRect/>
            </a:stretch>
          </p:blipFill>
          <p:spPr bwMode="auto">
            <a:xfrm>
              <a:off x="9405700" y="4107433"/>
              <a:ext cx="536377" cy="158768"/>
            </a:xfrm>
            <a:prstGeom prst="rect">
              <a:avLst/>
            </a:prstGeom>
            <a:noFill/>
            <a:extLst>
              <a:ext uri="{909E8E84-426E-40dd-AFC4-6F175D3DCCD1}">
                <a14:hiddenFill xmlns:a14="http://schemas.microsoft.com/office/drawing/2010/main" xmlns="">
                  <a:solidFill>
                    <a:srgbClr val="FFFFFF"/>
                  </a:solidFill>
                </a14:hiddenFill>
              </a:ext>
            </a:extLst>
          </p:spPr>
        </p:pic>
        <p:pic>
          <p:nvPicPr>
            <p:cNvPr id="379" name="Picture 378"/>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9495573" y="2958478"/>
              <a:ext cx="878953" cy="216808"/>
            </a:xfrm>
            <a:prstGeom prst="rect">
              <a:avLst/>
            </a:prstGeom>
          </p:spPr>
        </p:pic>
        <p:pic>
          <p:nvPicPr>
            <p:cNvPr id="380" name="Picture 379"/>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9346519" y="5219683"/>
              <a:ext cx="648879" cy="152847"/>
            </a:xfrm>
            <a:prstGeom prst="rect">
              <a:avLst/>
            </a:prstGeom>
          </p:spPr>
        </p:pic>
      </p:grpSp>
      <p:grpSp>
        <p:nvGrpSpPr>
          <p:cNvPr id="115" name="Group 114"/>
          <p:cNvGrpSpPr/>
          <p:nvPr/>
        </p:nvGrpSpPr>
        <p:grpSpPr>
          <a:xfrm>
            <a:off x="4125369" y="1705588"/>
            <a:ext cx="893279" cy="3794066"/>
            <a:chOff x="5500490" y="1131117"/>
            <a:chExt cx="1191039" cy="5058755"/>
          </a:xfrm>
        </p:grpSpPr>
        <p:grpSp>
          <p:nvGrpSpPr>
            <p:cNvPr id="30" name="Group 29"/>
            <p:cNvGrpSpPr/>
            <p:nvPr/>
          </p:nvGrpSpPr>
          <p:grpSpPr>
            <a:xfrm>
              <a:off x="5500490" y="1131117"/>
              <a:ext cx="1191039" cy="5058755"/>
              <a:chOff x="4125367" y="848338"/>
              <a:chExt cx="893279" cy="3794066"/>
            </a:xfrm>
          </p:grpSpPr>
          <p:grpSp>
            <p:nvGrpSpPr>
              <p:cNvPr id="57" name="Group 56"/>
              <p:cNvGrpSpPr/>
              <p:nvPr/>
            </p:nvGrpSpPr>
            <p:grpSpPr>
              <a:xfrm>
                <a:off x="4125367" y="848338"/>
                <a:ext cx="893271" cy="702422"/>
                <a:chOff x="4125367" y="987484"/>
                <a:chExt cx="893271" cy="702422"/>
              </a:xfrm>
            </p:grpSpPr>
            <p:sp>
              <p:nvSpPr>
                <p:cNvPr id="17" name="TextBox 16"/>
                <p:cNvSpPr txBox="1"/>
                <p:nvPr/>
              </p:nvSpPr>
              <p:spPr>
                <a:xfrm>
                  <a:off x="4125367" y="1306724"/>
                  <a:ext cx="893271" cy="383182"/>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Ed, </a:t>
                  </a:r>
                  <a:r>
                    <a:rPr kumimoji="0" lang="en-US" sz="1050" b="0" i="0" u="none" strike="noStrike" kern="1200" cap="none" spc="0" normalizeH="0" baseline="0" noProof="0" dirty="0" err="1">
                      <a:ln>
                        <a:noFill/>
                      </a:ln>
                      <a:solidFill>
                        <a:srgbClr val="30006F"/>
                      </a:solidFill>
                      <a:effectLst/>
                      <a:uLnTx/>
                      <a:uFillTx/>
                      <a:latin typeface="Arial"/>
                      <a:ea typeface="+mn-ea"/>
                      <a:cs typeface="+mn-cs"/>
                    </a:rPr>
                    <a:t>Gov</a:t>
                  </a:r>
                  <a:r>
                    <a:rPr kumimoji="0" lang="en-US" sz="1050" b="0" i="0" u="none" strike="noStrike" kern="1200" cap="none" spc="0" normalizeH="0" baseline="0" noProof="0" dirty="0">
                      <a:ln>
                        <a:noFill/>
                      </a:ln>
                      <a:solidFill>
                        <a:srgbClr val="30006F"/>
                      </a:solidFill>
                      <a:effectLst/>
                      <a:uLnTx/>
                      <a:uFillTx/>
                      <a:latin typeface="Arial"/>
                      <a:ea typeface="+mn-ea"/>
                      <a:cs typeface="+mn-cs"/>
                    </a:rPr>
                    <a:t>,</a:t>
                  </a:r>
                  <a:br>
                    <a:rPr kumimoji="0" lang="en-US" sz="1050" b="0" i="0" u="none" strike="noStrike" kern="1200" cap="none" spc="0" normalizeH="0" baseline="0" noProof="0" dirty="0">
                      <a:ln>
                        <a:noFill/>
                      </a:ln>
                      <a:solidFill>
                        <a:srgbClr val="30006F"/>
                      </a:solidFill>
                      <a:effectLst/>
                      <a:uLnTx/>
                      <a:uFillTx/>
                      <a:latin typeface="Arial"/>
                      <a:ea typeface="+mn-ea"/>
                      <a:cs typeface="+mn-cs"/>
                    </a:rPr>
                  </a:br>
                  <a:r>
                    <a:rPr kumimoji="0" lang="en-US" sz="1050" b="0" i="0" u="none" strike="noStrike" kern="1200" cap="none" spc="0" normalizeH="0" baseline="0" noProof="0" dirty="0">
                      <a:ln>
                        <a:noFill/>
                      </a:ln>
                      <a:solidFill>
                        <a:srgbClr val="30006F"/>
                      </a:solidFill>
                      <a:effectLst/>
                      <a:uLnTx/>
                      <a:uFillTx/>
                      <a:latin typeface="Arial"/>
                      <a:ea typeface="+mn-ea"/>
                      <a:cs typeface="+mn-cs"/>
                    </a:rPr>
                    <a:t>Non-Profit</a:t>
                  </a:r>
                </a:p>
              </p:txBody>
            </p:sp>
            <p:grpSp>
              <p:nvGrpSpPr>
                <p:cNvPr id="72" name="Group 19"/>
                <p:cNvGrpSpPr>
                  <a:grpSpLocks noChangeAspect="1"/>
                </p:cNvGrpSpPr>
                <p:nvPr/>
              </p:nvGrpSpPr>
              <p:grpSpPr bwMode="auto">
                <a:xfrm>
                  <a:off x="4430385" y="987484"/>
                  <a:ext cx="283235" cy="283235"/>
                  <a:chOff x="2603" y="1343"/>
                  <a:chExt cx="554" cy="554"/>
                </a:xfrm>
              </p:grpSpPr>
              <p:sp>
                <p:nvSpPr>
                  <p:cNvPr id="74" name="Freeform 20"/>
                  <p:cNvSpPr>
                    <a:spLocks/>
                  </p:cNvSpPr>
                  <p:nvPr/>
                </p:nvSpPr>
                <p:spPr bwMode="auto">
                  <a:xfrm>
                    <a:off x="2603" y="1630"/>
                    <a:ext cx="95" cy="191"/>
                  </a:xfrm>
                  <a:custGeom>
                    <a:avLst/>
                    <a:gdLst>
                      <a:gd name="T0" fmla="*/ 95 w 95"/>
                      <a:gd name="T1" fmla="*/ 191 h 191"/>
                      <a:gd name="T2" fmla="*/ 0 w 95"/>
                      <a:gd name="T3" fmla="*/ 191 h 191"/>
                      <a:gd name="T4" fmla="*/ 0 w 95"/>
                      <a:gd name="T5" fmla="*/ 0 h 191"/>
                      <a:gd name="T6" fmla="*/ 95 w 95"/>
                      <a:gd name="T7" fmla="*/ 0 h 191"/>
                    </a:gdLst>
                    <a:ahLst/>
                    <a:cxnLst>
                      <a:cxn ang="0">
                        <a:pos x="T0" y="T1"/>
                      </a:cxn>
                      <a:cxn ang="0">
                        <a:pos x="T2" y="T3"/>
                      </a:cxn>
                      <a:cxn ang="0">
                        <a:pos x="T4" y="T5"/>
                      </a:cxn>
                      <a:cxn ang="0">
                        <a:pos x="T6" y="T7"/>
                      </a:cxn>
                    </a:cxnLst>
                    <a:rect l="0" t="0" r="r" b="b"/>
                    <a:pathLst>
                      <a:path w="95" h="191">
                        <a:moveTo>
                          <a:pt x="95" y="191"/>
                        </a:moveTo>
                        <a:lnTo>
                          <a:pt x="0" y="191"/>
                        </a:lnTo>
                        <a:lnTo>
                          <a:pt x="0" y="0"/>
                        </a:lnTo>
                        <a:lnTo>
                          <a:pt x="95" y="0"/>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5" name="Freeform 21"/>
                  <p:cNvSpPr>
                    <a:spLocks/>
                  </p:cNvSpPr>
                  <p:nvPr/>
                </p:nvSpPr>
                <p:spPr bwMode="auto">
                  <a:xfrm>
                    <a:off x="3062" y="1630"/>
                    <a:ext cx="95" cy="191"/>
                  </a:xfrm>
                  <a:custGeom>
                    <a:avLst/>
                    <a:gdLst>
                      <a:gd name="T0" fmla="*/ 0 w 95"/>
                      <a:gd name="T1" fmla="*/ 191 h 191"/>
                      <a:gd name="T2" fmla="*/ 95 w 95"/>
                      <a:gd name="T3" fmla="*/ 191 h 191"/>
                      <a:gd name="T4" fmla="*/ 95 w 95"/>
                      <a:gd name="T5" fmla="*/ 0 h 191"/>
                      <a:gd name="T6" fmla="*/ 0 w 95"/>
                      <a:gd name="T7" fmla="*/ 0 h 191"/>
                    </a:gdLst>
                    <a:ahLst/>
                    <a:cxnLst>
                      <a:cxn ang="0">
                        <a:pos x="T0" y="T1"/>
                      </a:cxn>
                      <a:cxn ang="0">
                        <a:pos x="T2" y="T3"/>
                      </a:cxn>
                      <a:cxn ang="0">
                        <a:pos x="T4" y="T5"/>
                      </a:cxn>
                      <a:cxn ang="0">
                        <a:pos x="T6" y="T7"/>
                      </a:cxn>
                    </a:cxnLst>
                    <a:rect l="0" t="0" r="r" b="b"/>
                    <a:pathLst>
                      <a:path w="95" h="191">
                        <a:moveTo>
                          <a:pt x="0" y="191"/>
                        </a:moveTo>
                        <a:lnTo>
                          <a:pt x="95" y="191"/>
                        </a:lnTo>
                        <a:lnTo>
                          <a:pt x="95" y="0"/>
                        </a:lnTo>
                        <a:lnTo>
                          <a:pt x="0" y="0"/>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6" name="Freeform 22"/>
                  <p:cNvSpPr>
                    <a:spLocks/>
                  </p:cNvSpPr>
                  <p:nvPr/>
                </p:nvSpPr>
                <p:spPr bwMode="auto">
                  <a:xfrm>
                    <a:off x="2698" y="1572"/>
                    <a:ext cx="364" cy="325"/>
                  </a:xfrm>
                  <a:custGeom>
                    <a:avLst/>
                    <a:gdLst>
                      <a:gd name="T0" fmla="*/ 364 w 364"/>
                      <a:gd name="T1" fmla="*/ 325 h 325"/>
                      <a:gd name="T2" fmla="*/ 0 w 364"/>
                      <a:gd name="T3" fmla="*/ 325 h 325"/>
                      <a:gd name="T4" fmla="*/ 0 w 364"/>
                      <a:gd name="T5" fmla="*/ 58 h 325"/>
                      <a:gd name="T6" fmla="*/ 182 w 364"/>
                      <a:gd name="T7" fmla="*/ 0 h 325"/>
                      <a:gd name="T8" fmla="*/ 364 w 364"/>
                      <a:gd name="T9" fmla="*/ 58 h 325"/>
                      <a:gd name="T10" fmla="*/ 364 w 364"/>
                      <a:gd name="T11" fmla="*/ 325 h 325"/>
                    </a:gdLst>
                    <a:ahLst/>
                    <a:cxnLst>
                      <a:cxn ang="0">
                        <a:pos x="T0" y="T1"/>
                      </a:cxn>
                      <a:cxn ang="0">
                        <a:pos x="T2" y="T3"/>
                      </a:cxn>
                      <a:cxn ang="0">
                        <a:pos x="T4" y="T5"/>
                      </a:cxn>
                      <a:cxn ang="0">
                        <a:pos x="T6" y="T7"/>
                      </a:cxn>
                      <a:cxn ang="0">
                        <a:pos x="T8" y="T9"/>
                      </a:cxn>
                      <a:cxn ang="0">
                        <a:pos x="T10" y="T11"/>
                      </a:cxn>
                    </a:cxnLst>
                    <a:rect l="0" t="0" r="r" b="b"/>
                    <a:pathLst>
                      <a:path w="364" h="325">
                        <a:moveTo>
                          <a:pt x="364" y="325"/>
                        </a:moveTo>
                        <a:lnTo>
                          <a:pt x="0" y="325"/>
                        </a:lnTo>
                        <a:lnTo>
                          <a:pt x="0" y="58"/>
                        </a:lnTo>
                        <a:lnTo>
                          <a:pt x="182" y="0"/>
                        </a:lnTo>
                        <a:lnTo>
                          <a:pt x="364" y="58"/>
                        </a:lnTo>
                        <a:lnTo>
                          <a:pt x="364" y="325"/>
                        </a:ln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7" name="Freeform 23"/>
                  <p:cNvSpPr>
                    <a:spLocks/>
                  </p:cNvSpPr>
                  <p:nvPr/>
                </p:nvSpPr>
                <p:spPr bwMode="auto">
                  <a:xfrm>
                    <a:off x="2717" y="1553"/>
                    <a:ext cx="326" cy="69"/>
                  </a:xfrm>
                  <a:custGeom>
                    <a:avLst/>
                    <a:gdLst>
                      <a:gd name="T0" fmla="*/ 0 w 326"/>
                      <a:gd name="T1" fmla="*/ 69 h 69"/>
                      <a:gd name="T2" fmla="*/ 0 w 326"/>
                      <a:gd name="T3" fmla="*/ 0 h 69"/>
                      <a:gd name="T4" fmla="*/ 326 w 326"/>
                      <a:gd name="T5" fmla="*/ 0 h 69"/>
                      <a:gd name="T6" fmla="*/ 326 w 326"/>
                      <a:gd name="T7" fmla="*/ 69 h 69"/>
                    </a:gdLst>
                    <a:ahLst/>
                    <a:cxnLst>
                      <a:cxn ang="0">
                        <a:pos x="T0" y="T1"/>
                      </a:cxn>
                      <a:cxn ang="0">
                        <a:pos x="T2" y="T3"/>
                      </a:cxn>
                      <a:cxn ang="0">
                        <a:pos x="T4" y="T5"/>
                      </a:cxn>
                      <a:cxn ang="0">
                        <a:pos x="T6" y="T7"/>
                      </a:cxn>
                    </a:cxnLst>
                    <a:rect l="0" t="0" r="r" b="b"/>
                    <a:pathLst>
                      <a:path w="326" h="69">
                        <a:moveTo>
                          <a:pt x="0" y="69"/>
                        </a:moveTo>
                        <a:lnTo>
                          <a:pt x="0" y="0"/>
                        </a:lnTo>
                        <a:lnTo>
                          <a:pt x="326" y="0"/>
                        </a:lnTo>
                        <a:lnTo>
                          <a:pt x="326" y="69"/>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8" name="Line 24"/>
                  <p:cNvSpPr>
                    <a:spLocks noChangeShapeType="1"/>
                  </p:cNvSpPr>
                  <p:nvPr/>
                </p:nvSpPr>
                <p:spPr bwMode="auto">
                  <a:xfrm flipV="1">
                    <a:off x="2880" y="1343"/>
                    <a:ext cx="0" cy="47"/>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9" name="Line 25"/>
                  <p:cNvSpPr>
                    <a:spLocks noChangeShapeType="1"/>
                  </p:cNvSpPr>
                  <p:nvPr/>
                </p:nvSpPr>
                <p:spPr bwMode="auto">
                  <a:xfrm flipV="1">
                    <a:off x="3004" y="1687"/>
                    <a:ext cx="0" cy="153"/>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0" name="Line 26"/>
                  <p:cNvSpPr>
                    <a:spLocks noChangeShapeType="1"/>
                  </p:cNvSpPr>
                  <p:nvPr/>
                </p:nvSpPr>
                <p:spPr bwMode="auto">
                  <a:xfrm flipV="1">
                    <a:off x="2928" y="1687"/>
                    <a:ext cx="0" cy="153"/>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1" name="Line 27"/>
                  <p:cNvSpPr>
                    <a:spLocks noChangeShapeType="1"/>
                  </p:cNvSpPr>
                  <p:nvPr/>
                </p:nvSpPr>
                <p:spPr bwMode="auto">
                  <a:xfrm flipV="1">
                    <a:off x="2832" y="1687"/>
                    <a:ext cx="0" cy="153"/>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2" name="Line 28"/>
                  <p:cNvSpPr>
                    <a:spLocks noChangeShapeType="1"/>
                  </p:cNvSpPr>
                  <p:nvPr/>
                </p:nvSpPr>
                <p:spPr bwMode="auto">
                  <a:xfrm flipV="1">
                    <a:off x="2756" y="1687"/>
                    <a:ext cx="0" cy="153"/>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3" name="Line 29"/>
                  <p:cNvSpPr>
                    <a:spLocks noChangeShapeType="1"/>
                  </p:cNvSpPr>
                  <p:nvPr/>
                </p:nvSpPr>
                <p:spPr bwMode="auto">
                  <a:xfrm>
                    <a:off x="2698" y="1687"/>
                    <a:ext cx="364"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4" name="Line 30"/>
                  <p:cNvSpPr>
                    <a:spLocks noChangeShapeType="1"/>
                  </p:cNvSpPr>
                  <p:nvPr/>
                </p:nvSpPr>
                <p:spPr bwMode="auto">
                  <a:xfrm>
                    <a:off x="2698" y="1840"/>
                    <a:ext cx="364" cy="0"/>
                  </a:xfrm>
                  <a:prstGeom prst="lin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5" name="Freeform 31"/>
                  <p:cNvSpPr>
                    <a:spLocks/>
                  </p:cNvSpPr>
                  <p:nvPr/>
                </p:nvSpPr>
                <p:spPr bwMode="auto">
                  <a:xfrm>
                    <a:off x="2717" y="1390"/>
                    <a:ext cx="326" cy="163"/>
                  </a:xfrm>
                  <a:custGeom>
                    <a:avLst/>
                    <a:gdLst>
                      <a:gd name="T0" fmla="*/ 136 w 136"/>
                      <a:gd name="T1" fmla="*/ 68 h 68"/>
                      <a:gd name="T2" fmla="*/ 68 w 136"/>
                      <a:gd name="T3" fmla="*/ 0 h 68"/>
                      <a:gd name="T4" fmla="*/ 0 w 136"/>
                      <a:gd name="T5" fmla="*/ 68 h 68"/>
                    </a:gdLst>
                    <a:ahLst/>
                    <a:cxnLst>
                      <a:cxn ang="0">
                        <a:pos x="T0" y="T1"/>
                      </a:cxn>
                      <a:cxn ang="0">
                        <a:pos x="T2" y="T3"/>
                      </a:cxn>
                      <a:cxn ang="0">
                        <a:pos x="T4" y="T5"/>
                      </a:cxn>
                    </a:cxnLst>
                    <a:rect l="0" t="0" r="r" b="b"/>
                    <a:pathLst>
                      <a:path w="136" h="68">
                        <a:moveTo>
                          <a:pt x="136" y="68"/>
                        </a:moveTo>
                        <a:cubicBezTo>
                          <a:pt x="136" y="30"/>
                          <a:pt x="106" y="0"/>
                          <a:pt x="68" y="0"/>
                        </a:cubicBezTo>
                        <a:cubicBezTo>
                          <a:pt x="30" y="0"/>
                          <a:pt x="0" y="30"/>
                          <a:pt x="0" y="68"/>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8" name="Shape 1092"/>
              <p:cNvSpPr/>
              <p:nvPr/>
            </p:nvSpPr>
            <p:spPr>
              <a:xfrm>
                <a:off x="4125375"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355" name="Picture 354"/>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4698374" y="1602536"/>
                <a:ext cx="240358" cy="216426"/>
              </a:xfrm>
              <a:prstGeom prst="rect">
                <a:avLst/>
              </a:prstGeom>
            </p:spPr>
          </p:pic>
          <p:pic>
            <p:nvPicPr>
              <p:cNvPr id="1234" name="Picture 210" descr="https://d1byvvo791gp2e.cloudfront.net/public/assets/media/images/000/424/386/images/size_550x415_BGCP_LOGO_with_line_2012.png?1398812108"/>
              <p:cNvPicPr>
                <a:picLocks noChangeAspect="1" noChangeArrowheads="1"/>
              </p:cNvPicPr>
              <p:nvPr/>
            </p:nvPicPr>
            <p:blipFill>
              <a:blip r:embed="rId120" cstate="email">
                <a:extLst>
                  <a:ext uri="{28A0092B-C50C-407E-A947-70E740481C1C}">
                    <a14:useLocalDpi xmlns:a14="http://schemas.microsoft.com/office/drawing/2010/main"/>
                  </a:ext>
                </a:extLst>
              </a:blip>
              <a:srcRect/>
              <a:stretch>
                <a:fillRect/>
              </a:stretch>
            </p:blipFill>
            <p:spPr bwMode="auto">
              <a:xfrm>
                <a:off x="4225499" y="2218884"/>
                <a:ext cx="297356" cy="194092"/>
              </a:xfrm>
              <a:prstGeom prst="rect">
                <a:avLst/>
              </a:prstGeom>
              <a:noFill/>
              <a:extLst>
                <a:ext uri="{909E8E84-426E-40dd-AFC4-6F175D3DCCD1}">
                  <a14:hiddenFill xmlns:a14="http://schemas.microsoft.com/office/drawing/2010/main" xmlns="">
                    <a:solidFill>
                      <a:srgbClr val="FFFFFF"/>
                    </a:solidFill>
                  </a14:hiddenFill>
                </a:ext>
              </a:extLst>
            </p:spPr>
          </p:pic>
          <p:pic>
            <p:nvPicPr>
              <p:cNvPr id="1236" name="Picture 212"/>
              <p:cNvPicPr>
                <a:picLocks noChangeAspect="1" noChangeArrowheads="1"/>
              </p:cNvPicPr>
              <p:nvPr/>
            </p:nvPicPr>
            <p:blipFill>
              <a:blip r:embed="rId121" cstate="email">
                <a:extLst>
                  <a:ext uri="{28A0092B-C50C-407E-A947-70E740481C1C}">
                    <a14:useLocalDpi xmlns:a14="http://schemas.microsoft.com/office/drawing/2010/main"/>
                  </a:ext>
                </a:extLst>
              </a:blip>
              <a:stretch>
                <a:fillRect/>
              </a:stretch>
            </p:blipFill>
            <p:spPr bwMode="auto">
              <a:xfrm>
                <a:off x="4208088" y="3899547"/>
                <a:ext cx="339741" cy="117275"/>
              </a:xfrm>
              <a:prstGeom prst="rect">
                <a:avLst/>
              </a:prstGeom>
              <a:noFill/>
              <a:extLst>
                <a:ext uri="{909E8E84-426E-40dd-AFC4-6F175D3DCCD1}">
                  <a14:hiddenFill xmlns:a14="http://schemas.microsoft.com/office/drawing/2010/main" xmlns="">
                    <a:solidFill>
                      <a:srgbClr val="FFFFFF"/>
                    </a:solidFill>
                  </a14:hiddenFill>
                </a:ext>
              </a:extLst>
            </p:spPr>
          </p:pic>
          <p:pic>
            <p:nvPicPr>
              <p:cNvPr id="1246" name="Picture 222" descr="http://www.newschools.org/wp/wp-content/uploads/KIPP-DC-logo-orange-240x42.png"/>
              <p:cNvPicPr>
                <a:picLocks noChangeAspect="1" noChangeArrowheads="1"/>
              </p:cNvPicPr>
              <p:nvPr/>
            </p:nvPicPr>
            <p:blipFill>
              <a:blip r:embed="rId122" cstate="email">
                <a:extLst>
                  <a:ext uri="{28A0092B-C50C-407E-A947-70E740481C1C}">
                    <a14:useLocalDpi xmlns:a14="http://schemas.microsoft.com/office/drawing/2010/main"/>
                  </a:ext>
                </a:extLst>
              </a:blip>
              <a:srcRect/>
              <a:stretch>
                <a:fillRect/>
              </a:stretch>
            </p:blipFill>
            <p:spPr bwMode="auto">
              <a:xfrm>
                <a:off x="4665814" y="3104153"/>
                <a:ext cx="287512" cy="50314"/>
              </a:xfrm>
              <a:prstGeom prst="rect">
                <a:avLst/>
              </a:prstGeom>
              <a:noFill/>
              <a:extLst>
                <a:ext uri="{909E8E84-426E-40dd-AFC4-6F175D3DCCD1}">
                  <a14:hiddenFill xmlns:a14="http://schemas.microsoft.com/office/drawing/2010/main" xmlns="">
                    <a:solidFill>
                      <a:srgbClr val="FFFFFF"/>
                    </a:solidFill>
                  </a14:hiddenFill>
                </a:ext>
              </a:extLst>
            </p:spPr>
          </p:pic>
          <p:pic>
            <p:nvPicPr>
              <p:cNvPr id="1252" name="Picture 228"/>
              <p:cNvPicPr>
                <a:picLocks noChangeAspect="1" noChangeArrowheads="1"/>
              </p:cNvPicPr>
              <p:nvPr/>
            </p:nvPicPr>
            <p:blipFill>
              <a:blip r:embed="rId123" cstate="email">
                <a:extLst>
                  <a:ext uri="{28A0092B-C50C-407E-A947-70E740481C1C}">
                    <a14:useLocalDpi xmlns:a14="http://schemas.microsoft.com/office/drawing/2010/main"/>
                  </a:ext>
                </a:extLst>
              </a:blip>
              <a:stretch>
                <a:fillRect/>
              </a:stretch>
            </p:blipFill>
            <p:spPr bwMode="auto">
              <a:xfrm>
                <a:off x="4223361" y="3586135"/>
                <a:ext cx="299494" cy="159729"/>
              </a:xfrm>
              <a:prstGeom prst="rect">
                <a:avLst/>
              </a:prstGeom>
              <a:noFill/>
              <a:extLst>
                <a:ext uri="{909E8E84-426E-40dd-AFC4-6F175D3DCCD1}">
                  <a14:hiddenFill xmlns:a14="http://schemas.microsoft.com/office/drawing/2010/main" xmlns="">
                    <a:solidFill>
                      <a:srgbClr val="FFFFFF"/>
                    </a:solidFill>
                  </a14:hiddenFill>
                </a:ext>
              </a:extLst>
            </p:spPr>
          </p:pic>
          <p:pic>
            <p:nvPicPr>
              <p:cNvPr id="1254" name="Picture 230" descr="http://www.edbatista.com/images/2013/01/HBPub.jpg"/>
              <p:cNvPicPr>
                <a:picLocks noChangeAspect="1" noChangeArrowheads="1"/>
              </p:cNvPicPr>
              <p:nvPr/>
            </p:nvPicPr>
            <p:blipFill>
              <a:blip r:embed="rId124" cstate="email">
                <a:extLst>
                  <a:ext uri="{28A0092B-C50C-407E-A947-70E740481C1C}">
                    <a14:useLocalDpi xmlns:a14="http://schemas.microsoft.com/office/drawing/2010/main"/>
                  </a:ext>
                </a:extLst>
              </a:blip>
              <a:srcRect/>
              <a:stretch>
                <a:fillRect/>
              </a:stretch>
            </p:blipFill>
            <p:spPr bwMode="auto">
              <a:xfrm>
                <a:off x="4662352" y="3618399"/>
                <a:ext cx="276380" cy="96180"/>
              </a:xfrm>
              <a:prstGeom prst="rect">
                <a:avLst/>
              </a:prstGeom>
              <a:noFill/>
              <a:extLst>
                <a:ext uri="{909E8E84-426E-40dd-AFC4-6F175D3DCCD1}">
                  <a14:hiddenFill xmlns:a14="http://schemas.microsoft.com/office/drawing/2010/main" xmlns="">
                    <a:solidFill>
                      <a:srgbClr val="FFFFFF"/>
                    </a:solidFill>
                  </a14:hiddenFill>
                </a:ext>
              </a:extLst>
            </p:spPr>
          </p:pic>
          <p:pic>
            <p:nvPicPr>
              <p:cNvPr id="1260" name="Picture 236" descr="http://www.arizonafoothillsmagazine.com/images/com_sobi2/clients/535_img.jpg"/>
              <p:cNvPicPr>
                <a:picLocks noChangeAspect="1" noChangeArrowheads="1"/>
              </p:cNvPicPr>
              <p:nvPr/>
            </p:nvPicPr>
            <p:blipFill rotWithShape="1">
              <a:blip r:embed="rId125" cstate="email">
                <a:extLst>
                  <a:ext uri="{28A0092B-C50C-407E-A947-70E740481C1C}">
                    <a14:useLocalDpi xmlns:a14="http://schemas.microsoft.com/office/drawing/2010/main"/>
                  </a:ext>
                </a:extLst>
              </a:blip>
              <a:srcRect/>
              <a:stretch/>
            </p:blipFill>
            <p:spPr bwMode="auto">
              <a:xfrm>
                <a:off x="4260318" y="4140824"/>
                <a:ext cx="227718" cy="147200"/>
              </a:xfrm>
              <a:prstGeom prst="rect">
                <a:avLst/>
              </a:prstGeom>
              <a:noFill/>
              <a:extLst>
                <a:ext uri="{909E8E84-426E-40dd-AFC4-6F175D3DCCD1}">
                  <a14:hiddenFill xmlns:a14="http://schemas.microsoft.com/office/drawing/2010/main" xmlns="">
                    <a:solidFill>
                      <a:srgbClr val="FFFFFF"/>
                    </a:solidFill>
                  </a14:hiddenFill>
                </a:ext>
              </a:extLst>
            </p:spPr>
          </p:pic>
          <p:pic>
            <p:nvPicPr>
              <p:cNvPr id="1262" name="Picture 238" descr="http://192.185.82.117/~nowhitef/wp-content/uploads/2014/08/leukemia-lymphoma-society-logo.jpg"/>
              <p:cNvPicPr>
                <a:picLocks noChangeAspect="1" noChangeArrowheads="1"/>
              </p:cNvPicPr>
              <p:nvPr/>
            </p:nvPicPr>
            <p:blipFill rotWithShape="1">
              <a:blip r:embed="rId126" cstate="email">
                <a:extLst>
                  <a:ext uri="{28A0092B-C50C-407E-A947-70E740481C1C}">
                    <a14:useLocalDpi xmlns:a14="http://schemas.microsoft.com/office/drawing/2010/main"/>
                  </a:ext>
                </a:extLst>
              </a:blip>
              <a:srcRect/>
              <a:stretch/>
            </p:blipFill>
            <p:spPr bwMode="auto">
              <a:xfrm>
                <a:off x="4671062" y="4137419"/>
                <a:ext cx="258960" cy="154012"/>
              </a:xfrm>
              <a:prstGeom prst="rect">
                <a:avLst/>
              </a:prstGeom>
              <a:noFill/>
              <a:extLst>
                <a:ext uri="{909E8E84-426E-40dd-AFC4-6F175D3DCCD1}">
                  <a14:hiddenFill xmlns:a14="http://schemas.microsoft.com/office/drawing/2010/main" xmlns="">
                    <a:solidFill>
                      <a:srgbClr val="FFFFFF"/>
                    </a:solidFill>
                  </a14:hiddenFill>
                </a:ext>
              </a:extLst>
            </p:spPr>
          </p:pic>
          <p:pic>
            <p:nvPicPr>
              <p:cNvPr id="328" name="Picture 327"/>
              <p:cNvPicPr>
                <a:picLocks noChangeAspect="1"/>
              </p:cNvPicPr>
              <p:nvPr/>
            </p:nvPicPr>
            <p:blipFill>
              <a:blip r:embed="rId127" cstate="email">
                <a:extLst>
                  <a:ext uri="{28A0092B-C50C-407E-A947-70E740481C1C}">
                    <a14:useLocalDpi xmlns:a14="http://schemas.microsoft.com/office/drawing/2010/main"/>
                  </a:ext>
                </a:extLst>
              </a:blip>
              <a:stretch>
                <a:fillRect/>
              </a:stretch>
            </p:blipFill>
            <p:spPr>
              <a:xfrm>
                <a:off x="4685694" y="2214095"/>
                <a:ext cx="229697" cy="164069"/>
              </a:xfrm>
              <a:prstGeom prst="rect">
                <a:avLst/>
              </a:prstGeom>
            </p:spPr>
          </p:pic>
        </p:grpSp>
        <p:pic>
          <p:nvPicPr>
            <p:cNvPr id="208" name="Picture 207"/>
            <p:cNvPicPr>
              <a:picLocks noChangeAspect="1"/>
            </p:cNvPicPr>
            <p:nvPr/>
          </p:nvPicPr>
          <p:blipFill>
            <a:blip r:embed="rId128" cstate="email">
              <a:extLst>
                <a:ext uri="{28A0092B-C50C-407E-A947-70E740481C1C}">
                  <a14:useLocalDpi xmlns:a14="http://schemas.microsoft.com/office/drawing/2010/main"/>
                </a:ext>
              </a:extLst>
            </a:blip>
            <a:stretch>
              <a:fillRect/>
            </a:stretch>
          </p:blipFill>
          <p:spPr>
            <a:xfrm>
              <a:off x="5654267" y="2597697"/>
              <a:ext cx="883465" cy="192055"/>
            </a:xfrm>
            <a:prstGeom prst="rect">
              <a:avLst/>
            </a:prstGeom>
          </p:spPr>
        </p:pic>
        <p:pic>
          <p:nvPicPr>
            <p:cNvPr id="209" name="Picture 208"/>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5572596" y="2222465"/>
              <a:ext cx="527109" cy="156726"/>
            </a:xfrm>
            <a:prstGeom prst="rect">
              <a:avLst/>
            </a:prstGeom>
          </p:spPr>
        </p:pic>
        <p:pic>
          <p:nvPicPr>
            <p:cNvPr id="210" name="Picture 209"/>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6186759" y="3372007"/>
              <a:ext cx="427927" cy="161542"/>
            </a:xfrm>
            <a:prstGeom prst="rect">
              <a:avLst/>
            </a:prstGeom>
          </p:spPr>
        </p:pic>
        <p:pic>
          <p:nvPicPr>
            <p:cNvPr id="211" name="Picture 210"/>
            <p:cNvPicPr>
              <a:picLocks noChangeAspect="1"/>
            </p:cNvPicPr>
            <p:nvPr/>
          </p:nvPicPr>
          <p:blipFill>
            <a:blip r:embed="rId131" cstate="email">
              <a:extLst>
                <a:ext uri="{28A0092B-C50C-407E-A947-70E740481C1C}">
                  <a14:useLocalDpi xmlns:a14="http://schemas.microsoft.com/office/drawing/2010/main"/>
                </a:ext>
              </a:extLst>
            </a:blip>
            <a:stretch>
              <a:fillRect/>
            </a:stretch>
          </p:blipFill>
          <p:spPr>
            <a:xfrm>
              <a:off x="6216470" y="5203616"/>
              <a:ext cx="418241" cy="146383"/>
            </a:xfrm>
            <a:prstGeom prst="rect">
              <a:avLst/>
            </a:prstGeom>
          </p:spPr>
        </p:pic>
        <p:pic>
          <p:nvPicPr>
            <p:cNvPr id="212" name="Picture 211"/>
            <p:cNvPicPr>
              <a:picLocks noChangeAspect="1"/>
            </p:cNvPicPr>
            <p:nvPr/>
          </p:nvPicPr>
          <p:blipFill>
            <a:blip r:embed="rId132" cstate="email">
              <a:extLst>
                <a:ext uri="{28A0092B-C50C-407E-A947-70E740481C1C}">
                  <a14:useLocalDpi xmlns:a14="http://schemas.microsoft.com/office/drawing/2010/main"/>
                </a:ext>
              </a:extLst>
            </a:blip>
            <a:stretch>
              <a:fillRect/>
            </a:stretch>
          </p:blipFill>
          <p:spPr>
            <a:xfrm>
              <a:off x="5680425" y="3694511"/>
              <a:ext cx="320477" cy="276960"/>
            </a:xfrm>
            <a:prstGeom prst="rect">
              <a:avLst/>
            </a:prstGeom>
          </p:spPr>
        </p:pic>
        <p:pic>
          <p:nvPicPr>
            <p:cNvPr id="213" name="Picture 212"/>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5667629" y="3331302"/>
              <a:ext cx="349377" cy="241404"/>
            </a:xfrm>
            <a:prstGeom prst="rect">
              <a:avLst/>
            </a:prstGeom>
          </p:spPr>
        </p:pic>
        <p:pic>
          <p:nvPicPr>
            <p:cNvPr id="215" name="Picture 214"/>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5577453" y="4081744"/>
              <a:ext cx="509566" cy="176172"/>
            </a:xfrm>
            <a:prstGeom prst="rect">
              <a:avLst/>
            </a:prstGeom>
          </p:spPr>
        </p:pic>
        <p:pic>
          <p:nvPicPr>
            <p:cNvPr id="216" name="Picture 215"/>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5661599" y="4375016"/>
              <a:ext cx="320477" cy="272789"/>
            </a:xfrm>
            <a:prstGeom prst="rect">
              <a:avLst/>
            </a:prstGeom>
          </p:spPr>
        </p:pic>
        <p:pic>
          <p:nvPicPr>
            <p:cNvPr id="217" name="Picture 216"/>
            <p:cNvPicPr>
              <a:picLocks noChangeAspect="1"/>
            </p:cNvPicPr>
            <p:nvPr/>
          </p:nvPicPr>
          <p:blipFill>
            <a:blip r:embed="rId136" cstate="email">
              <a:extLst>
                <a:ext uri="{28A0092B-C50C-407E-A947-70E740481C1C}">
                  <a14:useLocalDpi xmlns:a14="http://schemas.microsoft.com/office/drawing/2010/main"/>
                </a:ext>
              </a:extLst>
            </a:blip>
            <a:stretch>
              <a:fillRect/>
            </a:stretch>
          </p:blipFill>
          <p:spPr>
            <a:xfrm>
              <a:off x="5576840" y="5879360"/>
              <a:ext cx="519160" cy="200070"/>
            </a:xfrm>
            <a:prstGeom prst="rect">
              <a:avLst/>
            </a:prstGeom>
          </p:spPr>
        </p:pic>
        <p:pic>
          <p:nvPicPr>
            <p:cNvPr id="219" name="Picture 218"/>
            <p:cNvPicPr>
              <a:picLocks noChangeAspect="1"/>
            </p:cNvPicPr>
            <p:nvPr/>
          </p:nvPicPr>
          <p:blipFill>
            <a:blip r:embed="rId137" cstate="email">
              <a:extLst>
                <a:ext uri="{28A0092B-C50C-407E-A947-70E740481C1C}">
                  <a14:useLocalDpi xmlns:a14="http://schemas.microsoft.com/office/drawing/2010/main"/>
                </a:ext>
              </a:extLst>
            </a:blip>
            <a:stretch>
              <a:fillRect/>
            </a:stretch>
          </p:blipFill>
          <p:spPr>
            <a:xfrm>
              <a:off x="6240627" y="4338334"/>
              <a:ext cx="313229" cy="335478"/>
            </a:xfrm>
            <a:prstGeom prst="rect">
              <a:avLst/>
            </a:prstGeom>
          </p:spPr>
        </p:pic>
        <p:pic>
          <p:nvPicPr>
            <p:cNvPr id="221" name="Picture 220"/>
            <p:cNvPicPr>
              <a:picLocks noChangeAspect="1"/>
            </p:cNvPicPr>
            <p:nvPr/>
          </p:nvPicPr>
          <p:blipFill rotWithShape="1">
            <a:blip r:embed="rId138" cstate="email">
              <a:extLst>
                <a:ext uri="{28A0092B-C50C-407E-A947-70E740481C1C}">
                  <a14:useLocalDpi xmlns:a14="http://schemas.microsoft.com/office/drawing/2010/main"/>
                </a:ext>
              </a:extLst>
            </a:blip>
            <a:srcRect/>
            <a:stretch/>
          </p:blipFill>
          <p:spPr>
            <a:xfrm>
              <a:off x="6228084" y="5854519"/>
              <a:ext cx="405687" cy="240125"/>
            </a:xfrm>
            <a:prstGeom prst="rect">
              <a:avLst/>
            </a:prstGeom>
          </p:spPr>
        </p:pic>
        <p:pic>
          <p:nvPicPr>
            <p:cNvPr id="383" name="Picture 382"/>
            <p:cNvPicPr>
              <a:picLocks noChangeAspect="1"/>
            </p:cNvPicPr>
            <p:nvPr/>
          </p:nvPicPr>
          <p:blipFill>
            <a:blip r:embed="rId139" cstate="email">
              <a:extLst>
                <a:ext uri="{28A0092B-C50C-407E-A947-70E740481C1C}">
                  <a14:useLocalDpi xmlns:a14="http://schemas.microsoft.com/office/drawing/2010/main"/>
                </a:ext>
              </a:extLst>
            </a:blip>
            <a:stretch>
              <a:fillRect/>
            </a:stretch>
          </p:blipFill>
          <p:spPr>
            <a:xfrm>
              <a:off x="6256877" y="3685464"/>
              <a:ext cx="276960" cy="276960"/>
            </a:xfrm>
            <a:prstGeom prst="rect">
              <a:avLst/>
            </a:prstGeom>
          </p:spPr>
        </p:pic>
      </p:grpSp>
      <p:grpSp>
        <p:nvGrpSpPr>
          <p:cNvPr id="131" name="Group 130"/>
          <p:cNvGrpSpPr/>
          <p:nvPr/>
        </p:nvGrpSpPr>
        <p:grpSpPr>
          <a:xfrm>
            <a:off x="1253479" y="1701230"/>
            <a:ext cx="904022" cy="3798425"/>
            <a:chOff x="10586959" y="1117504"/>
            <a:chExt cx="1205362" cy="5064566"/>
          </a:xfrm>
        </p:grpSpPr>
        <p:grpSp>
          <p:nvGrpSpPr>
            <p:cNvPr id="34" name="Group 33"/>
            <p:cNvGrpSpPr/>
            <p:nvPr/>
          </p:nvGrpSpPr>
          <p:grpSpPr>
            <a:xfrm>
              <a:off x="10586959" y="1117504"/>
              <a:ext cx="1205362" cy="5064566"/>
              <a:chOff x="7945916" y="848339"/>
              <a:chExt cx="904021" cy="3798425"/>
            </a:xfrm>
          </p:grpSpPr>
          <p:grpSp>
            <p:nvGrpSpPr>
              <p:cNvPr id="88" name="Group 87"/>
              <p:cNvGrpSpPr/>
              <p:nvPr/>
            </p:nvGrpSpPr>
            <p:grpSpPr>
              <a:xfrm>
                <a:off x="7945916" y="848339"/>
                <a:ext cx="893271" cy="556996"/>
                <a:chOff x="7945916" y="987485"/>
                <a:chExt cx="893271" cy="556996"/>
              </a:xfrm>
            </p:grpSpPr>
            <p:sp>
              <p:nvSpPr>
                <p:cNvPr id="23" name="TextBox 22"/>
                <p:cNvSpPr txBox="1"/>
                <p:nvPr/>
              </p:nvSpPr>
              <p:spPr>
                <a:xfrm>
                  <a:off x="7945916"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Consumer</a:t>
                  </a:r>
                </a:p>
              </p:txBody>
            </p:sp>
            <p:grpSp>
              <p:nvGrpSpPr>
                <p:cNvPr id="122" name="Group 54"/>
                <p:cNvGrpSpPr>
                  <a:grpSpLocks noChangeAspect="1"/>
                </p:cNvGrpSpPr>
                <p:nvPr/>
              </p:nvGrpSpPr>
              <p:grpSpPr bwMode="auto">
                <a:xfrm>
                  <a:off x="8256148" y="987485"/>
                  <a:ext cx="272806" cy="293089"/>
                  <a:chOff x="4065" y="1310"/>
                  <a:chExt cx="538" cy="578"/>
                </a:xfrm>
              </p:grpSpPr>
              <p:sp>
                <p:nvSpPr>
                  <p:cNvPr id="124" name="Oval 55"/>
                  <p:cNvSpPr>
                    <a:spLocks noChangeArrowheads="1"/>
                  </p:cNvSpPr>
                  <p:nvPr/>
                </p:nvSpPr>
                <p:spPr bwMode="auto">
                  <a:xfrm>
                    <a:off x="4352" y="1640"/>
                    <a:ext cx="251" cy="248"/>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5" name="Freeform 56"/>
                  <p:cNvSpPr>
                    <a:spLocks/>
                  </p:cNvSpPr>
                  <p:nvPr/>
                </p:nvSpPr>
                <p:spPr bwMode="auto">
                  <a:xfrm>
                    <a:off x="4065" y="1310"/>
                    <a:ext cx="325" cy="471"/>
                  </a:xfrm>
                  <a:custGeom>
                    <a:avLst/>
                    <a:gdLst>
                      <a:gd name="T0" fmla="*/ 136 w 136"/>
                      <a:gd name="T1" fmla="*/ 134 h 197"/>
                      <a:gd name="T2" fmla="*/ 112 w 136"/>
                      <a:gd name="T3" fmla="*/ 125 h 197"/>
                      <a:gd name="T4" fmla="*/ 112 w 136"/>
                      <a:gd name="T5" fmla="*/ 101 h 197"/>
                      <a:gd name="T6" fmla="*/ 126 w 136"/>
                      <a:gd name="T7" fmla="*/ 70 h 197"/>
                      <a:gd name="T8" fmla="*/ 126 w 136"/>
                      <a:gd name="T9" fmla="*/ 49 h 197"/>
                      <a:gd name="T10" fmla="*/ 131 w 136"/>
                      <a:gd name="T11" fmla="*/ 19 h 197"/>
                      <a:gd name="T12" fmla="*/ 66 w 136"/>
                      <a:gd name="T13" fmla="*/ 19 h 197"/>
                      <a:gd name="T14" fmla="*/ 55 w 136"/>
                      <a:gd name="T15" fmla="*/ 50 h 197"/>
                      <a:gd name="T16" fmla="*/ 55 w 136"/>
                      <a:gd name="T17" fmla="*/ 70 h 197"/>
                      <a:gd name="T18" fmla="*/ 72 w 136"/>
                      <a:gd name="T19" fmla="*/ 105 h 197"/>
                      <a:gd name="T20" fmla="*/ 72 w 136"/>
                      <a:gd name="T21" fmla="*/ 125 h 197"/>
                      <a:gd name="T22" fmla="*/ 5 w 136"/>
                      <a:gd name="T23" fmla="*/ 156 h 197"/>
                      <a:gd name="T24" fmla="*/ 0 w 136"/>
                      <a:gd name="T25" fmla="*/ 197 h 197"/>
                      <a:gd name="T26" fmla="*/ 104 w 136"/>
                      <a:gd name="T2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 h="197">
                        <a:moveTo>
                          <a:pt x="136" y="134"/>
                        </a:moveTo>
                        <a:cubicBezTo>
                          <a:pt x="128" y="131"/>
                          <a:pt x="121" y="128"/>
                          <a:pt x="112" y="125"/>
                        </a:cubicBezTo>
                        <a:cubicBezTo>
                          <a:pt x="112" y="101"/>
                          <a:pt x="112" y="101"/>
                          <a:pt x="112" y="101"/>
                        </a:cubicBezTo>
                        <a:cubicBezTo>
                          <a:pt x="112" y="101"/>
                          <a:pt x="126" y="94"/>
                          <a:pt x="126" y="70"/>
                        </a:cubicBezTo>
                        <a:cubicBezTo>
                          <a:pt x="134" y="70"/>
                          <a:pt x="134" y="49"/>
                          <a:pt x="126" y="49"/>
                        </a:cubicBezTo>
                        <a:cubicBezTo>
                          <a:pt x="126" y="47"/>
                          <a:pt x="134" y="33"/>
                          <a:pt x="131" y="19"/>
                        </a:cubicBezTo>
                        <a:cubicBezTo>
                          <a:pt x="126" y="0"/>
                          <a:pt x="70" y="0"/>
                          <a:pt x="66" y="19"/>
                        </a:cubicBezTo>
                        <a:cubicBezTo>
                          <a:pt x="42" y="15"/>
                          <a:pt x="55" y="46"/>
                          <a:pt x="55" y="50"/>
                        </a:cubicBezTo>
                        <a:cubicBezTo>
                          <a:pt x="48" y="50"/>
                          <a:pt x="48" y="70"/>
                          <a:pt x="55" y="70"/>
                        </a:cubicBezTo>
                        <a:cubicBezTo>
                          <a:pt x="55" y="94"/>
                          <a:pt x="72" y="105"/>
                          <a:pt x="72" y="105"/>
                        </a:cubicBezTo>
                        <a:cubicBezTo>
                          <a:pt x="72" y="125"/>
                          <a:pt x="72" y="125"/>
                          <a:pt x="72" y="125"/>
                        </a:cubicBezTo>
                        <a:cubicBezTo>
                          <a:pt x="44" y="136"/>
                          <a:pt x="9" y="143"/>
                          <a:pt x="5" y="156"/>
                        </a:cubicBezTo>
                        <a:cubicBezTo>
                          <a:pt x="0" y="170"/>
                          <a:pt x="0" y="197"/>
                          <a:pt x="0" y="197"/>
                        </a:cubicBezTo>
                        <a:cubicBezTo>
                          <a:pt x="104" y="197"/>
                          <a:pt x="104" y="197"/>
                          <a:pt x="104" y="197"/>
                        </a:cubicBez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6" name="Oval 57"/>
                  <p:cNvSpPr>
                    <a:spLocks noChangeArrowheads="1"/>
                  </p:cNvSpPr>
                  <p:nvPr/>
                </p:nvSpPr>
                <p:spPr bwMode="auto">
                  <a:xfrm>
                    <a:off x="4421" y="1814"/>
                    <a:ext cx="19" cy="22"/>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7" name="Oval 58"/>
                  <p:cNvSpPr>
                    <a:spLocks noChangeArrowheads="1"/>
                  </p:cNvSpPr>
                  <p:nvPr/>
                </p:nvSpPr>
                <p:spPr bwMode="auto">
                  <a:xfrm>
                    <a:off x="4490" y="1814"/>
                    <a:ext cx="20" cy="22"/>
                  </a:xfrm>
                  <a:prstGeom prst="ellipse">
                    <a:avLst/>
                  </a:pr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8" name="Freeform 59"/>
                  <p:cNvSpPr>
                    <a:spLocks/>
                  </p:cNvSpPr>
                  <p:nvPr/>
                </p:nvSpPr>
                <p:spPr bwMode="auto">
                  <a:xfrm>
                    <a:off x="4431" y="1707"/>
                    <a:ext cx="122" cy="107"/>
                  </a:xfrm>
                  <a:custGeom>
                    <a:avLst/>
                    <a:gdLst>
                      <a:gd name="T0" fmla="*/ 122 w 122"/>
                      <a:gd name="T1" fmla="*/ 0 h 107"/>
                      <a:gd name="T2" fmla="*/ 98 w 122"/>
                      <a:gd name="T3" fmla="*/ 0 h 107"/>
                      <a:gd name="T4" fmla="*/ 71 w 122"/>
                      <a:gd name="T5" fmla="*/ 107 h 107"/>
                      <a:gd name="T6" fmla="*/ 0 w 122"/>
                      <a:gd name="T7" fmla="*/ 107 h 107"/>
                    </a:gdLst>
                    <a:ahLst/>
                    <a:cxnLst>
                      <a:cxn ang="0">
                        <a:pos x="T0" y="T1"/>
                      </a:cxn>
                      <a:cxn ang="0">
                        <a:pos x="T2" y="T3"/>
                      </a:cxn>
                      <a:cxn ang="0">
                        <a:pos x="T4" y="T5"/>
                      </a:cxn>
                      <a:cxn ang="0">
                        <a:pos x="T6" y="T7"/>
                      </a:cxn>
                    </a:cxnLst>
                    <a:rect l="0" t="0" r="r" b="b"/>
                    <a:pathLst>
                      <a:path w="122" h="107">
                        <a:moveTo>
                          <a:pt x="122" y="0"/>
                        </a:moveTo>
                        <a:lnTo>
                          <a:pt x="98" y="0"/>
                        </a:lnTo>
                        <a:lnTo>
                          <a:pt x="71" y="107"/>
                        </a:lnTo>
                        <a:lnTo>
                          <a:pt x="0" y="107"/>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9" name="Freeform 60"/>
                  <p:cNvSpPr>
                    <a:spLocks/>
                  </p:cNvSpPr>
                  <p:nvPr/>
                </p:nvSpPr>
                <p:spPr bwMode="auto">
                  <a:xfrm>
                    <a:off x="4402" y="1742"/>
                    <a:ext cx="120" cy="63"/>
                  </a:xfrm>
                  <a:custGeom>
                    <a:avLst/>
                    <a:gdLst>
                      <a:gd name="T0" fmla="*/ 103 w 120"/>
                      <a:gd name="T1" fmla="*/ 63 h 63"/>
                      <a:gd name="T2" fmla="*/ 19 w 120"/>
                      <a:gd name="T3" fmla="*/ 63 h 63"/>
                      <a:gd name="T4" fmla="*/ 0 w 120"/>
                      <a:gd name="T5" fmla="*/ 0 h 63"/>
                      <a:gd name="T6" fmla="*/ 120 w 120"/>
                      <a:gd name="T7" fmla="*/ 0 h 63"/>
                    </a:gdLst>
                    <a:ahLst/>
                    <a:cxnLst>
                      <a:cxn ang="0">
                        <a:pos x="T0" y="T1"/>
                      </a:cxn>
                      <a:cxn ang="0">
                        <a:pos x="T2" y="T3"/>
                      </a:cxn>
                      <a:cxn ang="0">
                        <a:pos x="T4" y="T5"/>
                      </a:cxn>
                      <a:cxn ang="0">
                        <a:pos x="T6" y="T7"/>
                      </a:cxn>
                    </a:cxnLst>
                    <a:rect l="0" t="0" r="r" b="b"/>
                    <a:pathLst>
                      <a:path w="120" h="63">
                        <a:moveTo>
                          <a:pt x="103" y="63"/>
                        </a:moveTo>
                        <a:lnTo>
                          <a:pt x="19" y="63"/>
                        </a:lnTo>
                        <a:lnTo>
                          <a:pt x="0" y="0"/>
                        </a:lnTo>
                        <a:lnTo>
                          <a:pt x="120" y="0"/>
                        </a:lnTo>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2" name="Shape 1092"/>
              <p:cNvSpPr/>
              <p:nvPr/>
            </p:nvSpPr>
            <p:spPr>
              <a:xfrm>
                <a:off x="7956666" y="155640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218" name="Picture 217"/>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8535450" y="3885172"/>
                <a:ext cx="207488" cy="144780"/>
              </a:xfrm>
              <a:prstGeom prst="rect">
                <a:avLst/>
              </a:prstGeom>
            </p:spPr>
          </p:pic>
          <p:pic>
            <p:nvPicPr>
              <p:cNvPr id="220" name="Picture 219"/>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8004010" y="4407021"/>
                <a:ext cx="337487" cy="160494"/>
              </a:xfrm>
              <a:prstGeom prst="rect">
                <a:avLst/>
              </a:prstGeom>
            </p:spPr>
          </p:pic>
          <p:pic>
            <p:nvPicPr>
              <p:cNvPr id="223" name="Picture 222"/>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8015005" y="2844677"/>
                <a:ext cx="369378" cy="79416"/>
              </a:xfrm>
              <a:prstGeom prst="rect">
                <a:avLst/>
              </a:prstGeom>
            </p:spPr>
          </p:pic>
          <p:pic>
            <p:nvPicPr>
              <p:cNvPr id="231" name="Picture 230"/>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8057043" y="4207298"/>
                <a:ext cx="728805" cy="71261"/>
              </a:xfrm>
              <a:prstGeom prst="rect">
                <a:avLst/>
              </a:prstGeom>
            </p:spPr>
          </p:pic>
          <p:pic>
            <p:nvPicPr>
              <p:cNvPr id="1378" name="Picture 354" descr="http://www.verabradley.com/assets/vb/images/shared/VB-Sig-Logo.png"/>
              <p:cNvPicPr>
                <a:picLocks noChangeAspect="1" noChangeArrowheads="1"/>
              </p:cNvPicPr>
              <p:nvPr/>
            </p:nvPicPr>
            <p:blipFill>
              <a:blip r:embed="rId144" cstate="email">
                <a:extLst>
                  <a:ext uri="{28A0092B-C50C-407E-A947-70E740481C1C}">
                    <a14:useLocalDpi xmlns:a14="http://schemas.microsoft.com/office/drawing/2010/main"/>
                  </a:ext>
                </a:extLst>
              </a:blip>
              <a:srcRect/>
              <a:stretch>
                <a:fillRect/>
              </a:stretch>
            </p:blipFill>
            <p:spPr bwMode="auto">
              <a:xfrm>
                <a:off x="8028089" y="3879645"/>
                <a:ext cx="398943" cy="16052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99" name="Picture 324"/>
            <p:cNvPicPr>
              <a:picLocks noChangeAspect="1" noChangeArrowheads="1"/>
            </p:cNvPicPr>
            <p:nvPr/>
          </p:nvPicPr>
          <p:blipFill rotWithShape="1">
            <a:blip r:embed="rId145" cstate="email">
              <a:extLst>
                <a:ext uri="{28A0092B-C50C-407E-A947-70E740481C1C}">
                  <a14:useLocalDpi xmlns:a14="http://schemas.microsoft.com/office/drawing/2010/main"/>
                </a:ext>
              </a:extLst>
            </a:blip>
            <a:srcRect/>
            <a:stretch/>
          </p:blipFill>
          <p:spPr bwMode="auto">
            <a:xfrm>
              <a:off x="11129061" y="2545492"/>
              <a:ext cx="586251" cy="245206"/>
            </a:xfrm>
            <a:prstGeom prst="rect">
              <a:avLst/>
            </a:prstGeom>
            <a:noFill/>
            <a:extLst>
              <a:ext uri="{909E8E84-426E-40dd-AFC4-6F175D3DCCD1}">
                <a14:hiddenFill xmlns:a14="http://schemas.microsoft.com/office/drawing/2010/main" xmlns="">
                  <a:solidFill>
                    <a:srgbClr val="FFFFFF"/>
                  </a:solidFill>
                </a14:hiddenFill>
              </a:ext>
            </a:extLst>
          </p:spPr>
        </p:pic>
        <p:pic>
          <p:nvPicPr>
            <p:cNvPr id="300" name="Picture 324"/>
            <p:cNvPicPr>
              <a:picLocks noChangeAspect="1" noChangeArrowheads="1"/>
            </p:cNvPicPr>
            <p:nvPr/>
          </p:nvPicPr>
          <p:blipFill>
            <a:blip r:embed="rId146" cstate="email">
              <a:extLst>
                <a:ext uri="{28A0092B-C50C-407E-A947-70E740481C1C}">
                  <a14:useLocalDpi xmlns:a14="http://schemas.microsoft.com/office/drawing/2010/main"/>
                </a:ext>
              </a:extLst>
            </a:blip>
            <a:stretch>
              <a:fillRect/>
            </a:stretch>
          </p:blipFill>
          <p:spPr bwMode="auto">
            <a:xfrm>
              <a:off x="10656567" y="3047152"/>
              <a:ext cx="1085544" cy="75439"/>
            </a:xfrm>
            <a:prstGeom prst="rect">
              <a:avLst/>
            </a:prstGeom>
            <a:noFill/>
            <a:extLst>
              <a:ext uri="{909E8E84-426E-40dd-AFC4-6F175D3DCCD1}">
                <a14:hiddenFill xmlns:a14="http://schemas.microsoft.com/office/drawing/2010/main" xmlns="">
                  <a:solidFill>
                    <a:srgbClr val="FFFFFF"/>
                  </a:solidFill>
                </a14:hiddenFill>
              </a:ext>
            </a:extLst>
          </p:spPr>
        </p:pic>
        <p:pic>
          <p:nvPicPr>
            <p:cNvPr id="301" name="Picture 324"/>
            <p:cNvPicPr>
              <a:picLocks noChangeAspect="1" noChangeArrowheads="1"/>
            </p:cNvPicPr>
            <p:nvPr/>
          </p:nvPicPr>
          <p:blipFill>
            <a:blip r:embed="rId147" cstate="email">
              <a:extLst>
                <a:ext uri="{28A0092B-C50C-407E-A947-70E740481C1C}">
                  <a14:useLocalDpi xmlns:a14="http://schemas.microsoft.com/office/drawing/2010/main"/>
                </a:ext>
              </a:extLst>
            </a:blip>
            <a:stretch>
              <a:fillRect/>
            </a:stretch>
          </p:blipFill>
          <p:spPr bwMode="auto">
            <a:xfrm>
              <a:off x="11205966" y="3747354"/>
              <a:ext cx="509340" cy="145177"/>
            </a:xfrm>
            <a:prstGeom prst="rect">
              <a:avLst/>
            </a:prstGeom>
            <a:noFill/>
            <a:extLst>
              <a:ext uri="{909E8E84-426E-40dd-AFC4-6F175D3DCCD1}">
                <a14:hiddenFill xmlns:a14="http://schemas.microsoft.com/office/drawing/2010/main" xmlns="">
                  <a:solidFill>
                    <a:srgbClr val="FFFFFF"/>
                  </a:solidFill>
                </a14:hiddenFill>
              </a:ext>
            </a:extLst>
          </p:spPr>
        </p:pic>
        <p:pic>
          <p:nvPicPr>
            <p:cNvPr id="302" name="Picture 324"/>
            <p:cNvPicPr>
              <a:picLocks noChangeAspect="1" noChangeArrowheads="1"/>
            </p:cNvPicPr>
            <p:nvPr/>
          </p:nvPicPr>
          <p:blipFill>
            <a:blip r:embed="rId148" cstate="email">
              <a:extLst>
                <a:ext uri="{28A0092B-C50C-407E-A947-70E740481C1C}">
                  <a14:useLocalDpi xmlns:a14="http://schemas.microsoft.com/office/drawing/2010/main"/>
                </a:ext>
              </a:extLst>
            </a:blip>
            <a:stretch>
              <a:fillRect/>
            </a:stretch>
          </p:blipFill>
          <p:spPr bwMode="auto">
            <a:xfrm>
              <a:off x="11233204" y="3428984"/>
              <a:ext cx="500607" cy="105127"/>
            </a:xfrm>
            <a:prstGeom prst="rect">
              <a:avLst/>
            </a:prstGeom>
            <a:noFill/>
            <a:extLst>
              <a:ext uri="{909E8E84-426E-40dd-AFC4-6F175D3DCCD1}">
                <a14:hiddenFill xmlns:a14="http://schemas.microsoft.com/office/drawing/2010/main" xmlns="">
                  <a:solidFill>
                    <a:srgbClr val="FFFFFF"/>
                  </a:solidFill>
                </a14:hiddenFill>
              </a:ext>
            </a:extLst>
          </p:spPr>
        </p:pic>
        <p:pic>
          <p:nvPicPr>
            <p:cNvPr id="303" name="Picture 324"/>
            <p:cNvPicPr>
              <a:picLocks noChangeAspect="1" noChangeArrowheads="1"/>
            </p:cNvPicPr>
            <p:nvPr/>
          </p:nvPicPr>
          <p:blipFill>
            <a:blip r:embed="rId149" cstate="email">
              <a:extLst>
                <a:ext uri="{28A0092B-C50C-407E-A947-70E740481C1C}">
                  <a14:useLocalDpi xmlns:a14="http://schemas.microsoft.com/office/drawing/2010/main"/>
                </a:ext>
              </a:extLst>
            </a:blip>
            <a:stretch>
              <a:fillRect/>
            </a:stretch>
          </p:blipFill>
          <p:spPr bwMode="auto">
            <a:xfrm>
              <a:off x="10802434" y="4109058"/>
              <a:ext cx="760073" cy="101996"/>
            </a:xfrm>
            <a:prstGeom prst="rect">
              <a:avLst/>
            </a:prstGeom>
            <a:noFill/>
            <a:extLst>
              <a:ext uri="{909E8E84-426E-40dd-AFC4-6F175D3DCCD1}">
                <a14:hiddenFill xmlns:a14="http://schemas.microsoft.com/office/drawing/2010/main" xmlns="">
                  <a:solidFill>
                    <a:srgbClr val="FFFFFF"/>
                  </a:solidFill>
                </a14:hiddenFill>
              </a:ext>
            </a:extLst>
          </p:spPr>
        </p:pic>
        <p:pic>
          <p:nvPicPr>
            <p:cNvPr id="304" name="Picture 324"/>
            <p:cNvPicPr>
              <a:picLocks noChangeAspect="1" noChangeArrowheads="1"/>
            </p:cNvPicPr>
            <p:nvPr/>
          </p:nvPicPr>
          <p:blipFill>
            <a:blip r:embed="rId150" cstate="email">
              <a:extLst>
                <a:ext uri="{28A0092B-C50C-407E-A947-70E740481C1C}">
                  <a14:useLocalDpi xmlns:a14="http://schemas.microsoft.com/office/drawing/2010/main"/>
                </a:ext>
              </a:extLst>
            </a:blip>
            <a:stretch>
              <a:fillRect/>
            </a:stretch>
          </p:blipFill>
          <p:spPr bwMode="auto">
            <a:xfrm>
              <a:off x="11300306" y="4436817"/>
              <a:ext cx="320660" cy="230923"/>
            </a:xfrm>
            <a:prstGeom prst="rect">
              <a:avLst/>
            </a:prstGeom>
            <a:noFill/>
            <a:extLst>
              <a:ext uri="{909E8E84-426E-40dd-AFC4-6F175D3DCCD1}">
                <a14:hiddenFill xmlns:a14="http://schemas.microsoft.com/office/drawing/2010/main" xmlns="">
                  <a:solidFill>
                    <a:srgbClr val="FFFFFF"/>
                  </a:solidFill>
                </a14:hiddenFill>
              </a:ext>
            </a:extLst>
          </p:spPr>
        </p:pic>
        <p:pic>
          <p:nvPicPr>
            <p:cNvPr id="310" name="Picture 324"/>
            <p:cNvPicPr>
              <a:picLocks noChangeAspect="1" noChangeArrowheads="1"/>
            </p:cNvPicPr>
            <p:nvPr/>
          </p:nvPicPr>
          <p:blipFill>
            <a:blip r:embed="rId151" cstate="email">
              <a:extLst>
                <a:ext uri="{28A0092B-C50C-407E-A947-70E740481C1C}">
                  <a14:useLocalDpi xmlns:a14="http://schemas.microsoft.com/office/drawing/2010/main"/>
                </a:ext>
              </a:extLst>
            </a:blip>
            <a:stretch>
              <a:fillRect/>
            </a:stretch>
          </p:blipFill>
          <p:spPr bwMode="auto">
            <a:xfrm>
              <a:off x="10896653" y="4842552"/>
              <a:ext cx="643507" cy="101996"/>
            </a:xfrm>
            <a:prstGeom prst="rect">
              <a:avLst/>
            </a:prstGeom>
            <a:noFill/>
            <a:extLst>
              <a:ext uri="{909E8E84-426E-40dd-AFC4-6F175D3DCCD1}">
                <a14:hiddenFill xmlns:a14="http://schemas.microsoft.com/office/drawing/2010/main" xmlns="">
                  <a:solidFill>
                    <a:srgbClr val="FFFFFF"/>
                  </a:solidFill>
                </a14:hiddenFill>
              </a:ext>
            </a:extLst>
          </p:spPr>
        </p:pic>
        <p:pic>
          <p:nvPicPr>
            <p:cNvPr id="311" name="Picture 324"/>
            <p:cNvPicPr>
              <a:picLocks noChangeAspect="1" noChangeArrowheads="1"/>
            </p:cNvPicPr>
            <p:nvPr/>
          </p:nvPicPr>
          <p:blipFill>
            <a:blip r:embed="rId152" cstate="email">
              <a:extLst>
                <a:ext uri="{28A0092B-C50C-407E-A947-70E740481C1C}">
                  <a14:useLocalDpi xmlns:a14="http://schemas.microsoft.com/office/drawing/2010/main"/>
                </a:ext>
              </a:extLst>
            </a:blip>
            <a:stretch>
              <a:fillRect/>
            </a:stretch>
          </p:blipFill>
          <p:spPr bwMode="auto">
            <a:xfrm>
              <a:off x="10731520" y="4428926"/>
              <a:ext cx="329065" cy="208409"/>
            </a:xfrm>
            <a:prstGeom prst="rect">
              <a:avLst/>
            </a:prstGeom>
            <a:noFill/>
            <a:extLst>
              <a:ext uri="{909E8E84-426E-40dd-AFC4-6F175D3DCCD1}">
                <a14:hiddenFill xmlns:a14="http://schemas.microsoft.com/office/drawing/2010/main" xmlns="">
                  <a:solidFill>
                    <a:srgbClr val="FFFFFF"/>
                  </a:solidFill>
                </a14:hiddenFill>
              </a:ext>
            </a:extLst>
          </p:spPr>
        </p:pic>
        <p:pic>
          <p:nvPicPr>
            <p:cNvPr id="312" name="Picture 324"/>
            <p:cNvPicPr>
              <a:picLocks noChangeAspect="1" noChangeArrowheads="1"/>
            </p:cNvPicPr>
            <p:nvPr/>
          </p:nvPicPr>
          <p:blipFill>
            <a:blip r:embed="rId153" cstate="email">
              <a:extLst>
                <a:ext uri="{28A0092B-C50C-407E-A947-70E740481C1C}">
                  <a14:useLocalDpi xmlns:a14="http://schemas.microsoft.com/office/drawing/2010/main"/>
                </a:ext>
              </a:extLst>
            </a:blip>
            <a:stretch>
              <a:fillRect/>
            </a:stretch>
          </p:blipFill>
          <p:spPr bwMode="auto">
            <a:xfrm>
              <a:off x="10818152" y="2168454"/>
              <a:ext cx="771749" cy="253375"/>
            </a:xfrm>
            <a:prstGeom prst="rect">
              <a:avLst/>
            </a:prstGeom>
            <a:noFill/>
            <a:extLst>
              <a:ext uri="{909E8E84-426E-40dd-AFC4-6F175D3DCCD1}">
                <a14:hiddenFill xmlns:a14="http://schemas.microsoft.com/office/drawing/2010/main" xmlns="">
                  <a:solidFill>
                    <a:srgbClr val="FFFFFF"/>
                  </a:solidFill>
                </a14:hiddenFill>
              </a:ext>
            </a:extLst>
          </p:spPr>
        </p:pic>
        <p:pic>
          <p:nvPicPr>
            <p:cNvPr id="381" name="Picture 380"/>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10741585" y="3416882"/>
              <a:ext cx="368883" cy="131157"/>
            </a:xfrm>
            <a:prstGeom prst="rect">
              <a:avLst/>
            </a:prstGeom>
          </p:spPr>
        </p:pic>
        <p:pic>
          <p:nvPicPr>
            <p:cNvPr id="382" name="Picture 381"/>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11330539" y="5849488"/>
              <a:ext cx="342637" cy="207104"/>
            </a:xfrm>
            <a:prstGeom prst="rect">
              <a:avLst/>
            </a:prstGeom>
          </p:spPr>
        </p:pic>
        <p:pic>
          <p:nvPicPr>
            <p:cNvPr id="308" name="Picture 307"/>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10723686" y="2597697"/>
              <a:ext cx="328366" cy="164183"/>
            </a:xfrm>
            <a:prstGeom prst="rect">
              <a:avLst/>
            </a:prstGeom>
          </p:spPr>
        </p:pic>
      </p:grpSp>
      <p:grpSp>
        <p:nvGrpSpPr>
          <p:cNvPr id="21" name="Group 20"/>
          <p:cNvGrpSpPr/>
          <p:nvPr/>
        </p:nvGrpSpPr>
        <p:grpSpPr>
          <a:xfrm>
            <a:off x="7947898" y="1764704"/>
            <a:ext cx="893271" cy="3728659"/>
            <a:chOff x="1667894" y="1242391"/>
            <a:chExt cx="1191028" cy="4971545"/>
          </a:xfrm>
        </p:grpSpPr>
        <p:grpSp>
          <p:nvGrpSpPr>
            <p:cNvPr id="29" name="Group 28"/>
            <p:cNvGrpSpPr/>
            <p:nvPr/>
          </p:nvGrpSpPr>
          <p:grpSpPr>
            <a:xfrm>
              <a:off x="1667894" y="1242391"/>
              <a:ext cx="1191028" cy="4971545"/>
              <a:chOff x="1259944" y="913745"/>
              <a:chExt cx="893271" cy="3728659"/>
            </a:xfrm>
          </p:grpSpPr>
          <p:grpSp>
            <p:nvGrpSpPr>
              <p:cNvPr id="39" name="Group 38"/>
              <p:cNvGrpSpPr/>
              <p:nvPr/>
            </p:nvGrpSpPr>
            <p:grpSpPr>
              <a:xfrm>
                <a:off x="1259944" y="913745"/>
                <a:ext cx="893271" cy="491590"/>
                <a:chOff x="1259944" y="1052891"/>
                <a:chExt cx="893271" cy="491590"/>
              </a:xfrm>
            </p:grpSpPr>
            <p:sp>
              <p:nvSpPr>
                <p:cNvPr id="14" name="TextBox 13"/>
                <p:cNvSpPr txBox="1"/>
                <p:nvPr/>
              </p:nvSpPr>
              <p:spPr>
                <a:xfrm>
                  <a:off x="1259944" y="1306724"/>
                  <a:ext cx="893271" cy="237757"/>
                </a:xfrm>
                <a:prstGeom prst="rect">
                  <a:avLst/>
                </a:prstGeom>
                <a:noFill/>
              </p:spPr>
              <p:txBody>
                <a:bodyPr wrap="square" lIns="0" rIns="0" rtlCol="0" anchor="t">
                  <a:sp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050" b="0" i="0" u="none" strike="noStrike" kern="1200" cap="none" spc="0" normalizeH="0" baseline="0" noProof="0" dirty="0">
                      <a:ln>
                        <a:noFill/>
                      </a:ln>
                      <a:solidFill>
                        <a:srgbClr val="30006F"/>
                      </a:solidFill>
                      <a:effectLst/>
                      <a:uLnTx/>
                      <a:uFillTx/>
                      <a:latin typeface="Arial"/>
                      <a:ea typeface="+mn-ea"/>
                      <a:cs typeface="+mn-cs"/>
                    </a:rPr>
                    <a:t>Cloud</a:t>
                  </a:r>
                </a:p>
              </p:txBody>
            </p:sp>
            <p:sp>
              <p:nvSpPr>
                <p:cNvPr id="42" name="Freeform 16"/>
                <p:cNvSpPr>
                  <a:spLocks/>
                </p:cNvSpPr>
                <p:nvPr/>
              </p:nvSpPr>
              <p:spPr bwMode="auto">
                <a:xfrm>
                  <a:off x="1525031" y="1052891"/>
                  <a:ext cx="363096" cy="224805"/>
                </a:xfrm>
                <a:custGeom>
                  <a:avLst/>
                  <a:gdLst>
                    <a:gd name="T0" fmla="*/ 232 w 232"/>
                    <a:gd name="T1" fmla="*/ 91 h 142"/>
                    <a:gd name="T2" fmla="*/ 180 w 232"/>
                    <a:gd name="T3" fmla="*/ 40 h 142"/>
                    <a:gd name="T4" fmla="*/ 116 w 232"/>
                    <a:gd name="T5" fmla="*/ 0 h 142"/>
                    <a:gd name="T6" fmla="*/ 46 w 232"/>
                    <a:gd name="T7" fmla="*/ 66 h 142"/>
                    <a:gd name="T8" fmla="*/ 0 w 232"/>
                    <a:gd name="T9" fmla="*/ 103 h 142"/>
                    <a:gd name="T10" fmla="*/ 40 w 232"/>
                    <a:gd name="T11" fmla="*/ 141 h 142"/>
                    <a:gd name="T12" fmla="*/ 187 w 232"/>
                    <a:gd name="T13" fmla="*/ 141 h 142"/>
                    <a:gd name="T14" fmla="*/ 232 w 232"/>
                    <a:gd name="T15" fmla="*/ 91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42">
                      <a:moveTo>
                        <a:pt x="232" y="91"/>
                      </a:moveTo>
                      <a:cubicBezTo>
                        <a:pt x="232" y="62"/>
                        <a:pt x="209" y="39"/>
                        <a:pt x="180" y="40"/>
                      </a:cubicBezTo>
                      <a:cubicBezTo>
                        <a:pt x="168" y="16"/>
                        <a:pt x="144" y="0"/>
                        <a:pt x="116" y="0"/>
                      </a:cubicBezTo>
                      <a:cubicBezTo>
                        <a:pt x="78" y="0"/>
                        <a:pt x="48" y="29"/>
                        <a:pt x="46" y="66"/>
                      </a:cubicBezTo>
                      <a:cubicBezTo>
                        <a:pt x="22" y="61"/>
                        <a:pt x="0" y="79"/>
                        <a:pt x="0" y="103"/>
                      </a:cubicBezTo>
                      <a:cubicBezTo>
                        <a:pt x="0" y="142"/>
                        <a:pt x="40" y="141"/>
                        <a:pt x="40" y="141"/>
                      </a:cubicBezTo>
                      <a:cubicBezTo>
                        <a:pt x="187" y="141"/>
                        <a:pt x="187" y="141"/>
                        <a:pt x="187" y="141"/>
                      </a:cubicBezTo>
                      <a:cubicBezTo>
                        <a:pt x="187" y="141"/>
                        <a:pt x="232" y="135"/>
                        <a:pt x="232" y="91"/>
                      </a:cubicBezTo>
                      <a:close/>
                    </a:path>
                  </a:pathLst>
                </a:custGeom>
                <a:noFill/>
                <a:ln w="7560" cap="rnd">
                  <a:solidFill>
                    <a:srgbClr val="007DC1"/>
                  </a:solidFill>
                  <a:round/>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5" name="Shape 1092"/>
              <p:cNvSpPr/>
              <p:nvPr/>
            </p:nvSpPr>
            <p:spPr>
              <a:xfrm>
                <a:off x="1259944" y="1552040"/>
                <a:ext cx="893271" cy="3090364"/>
              </a:xfrm>
              <a:prstGeom prst="rect">
                <a:avLst/>
              </a:prstGeom>
              <a:ln>
                <a:solidFill>
                  <a:schemeClr val="bg2"/>
                </a:solidFill>
              </a:ln>
            </p:spPr>
            <p:txBody>
              <a:bodyPr lIns="0" tIns="0" rIns="0" bIns="0" anchor="ctr"/>
              <a:lstStyle/>
              <a:p>
                <a:pPr marL="0" marR="0" lvl="0" indent="0" algn="l" defTabSz="685589" rtl="0" eaLnBrk="1" fontAlgn="auto" latinLnBrk="0" hangingPunct="1">
                  <a:lnSpc>
                    <a:spcPct val="100000"/>
                  </a:lnSpc>
                  <a:spcBef>
                    <a:spcPts val="0"/>
                  </a:spcBef>
                  <a:spcAft>
                    <a:spcPts val="0"/>
                  </a:spcAft>
                  <a:buClrTx/>
                  <a:buSzTx/>
                  <a:buFontTx/>
                  <a:buNone/>
                  <a:tabLst/>
                  <a:defRPr sz="1800">
                    <a:solidFill>
                      <a:srgbClr val="FFFFFF"/>
                    </a:solidFill>
                    <a:latin typeface="Arial"/>
                    <a:ea typeface="Arial"/>
                    <a:cs typeface="Arial"/>
                    <a:sym typeface="Arial"/>
                  </a:defRPr>
                </a:pPr>
                <a:endParaRPr kumimoji="0" sz="1800" b="0" i="0" u="none" strike="noStrike" kern="1200" cap="none" spc="0" normalizeH="0" baseline="0" noProof="0">
                  <a:ln>
                    <a:noFill/>
                  </a:ln>
                  <a:solidFill>
                    <a:srgbClr val="FFFFFF"/>
                  </a:solidFill>
                  <a:effectLst/>
                  <a:uLnTx/>
                  <a:uFillTx/>
                  <a:latin typeface="Arial"/>
                  <a:ea typeface="Arial"/>
                  <a:cs typeface="Arial"/>
                  <a:sym typeface="Arial"/>
                </a:endParaRPr>
              </a:p>
            </p:txBody>
          </p:sp>
          <p:pic>
            <p:nvPicPr>
              <p:cNvPr id="1136" name="Picture 112" descr="http://starfishassociates.com/wp-content/uploads/2014/02/Genesys_Logo.jpg"/>
              <p:cNvPicPr>
                <a:picLocks noChangeAspect="1" noChangeArrowheads="1"/>
              </p:cNvPicPr>
              <p:nvPr/>
            </p:nvPicPr>
            <p:blipFill>
              <a:blip r:embed="rId157" cstate="email">
                <a:extLst>
                  <a:ext uri="{28A0092B-C50C-407E-A947-70E740481C1C}">
                    <a14:useLocalDpi xmlns:a14="http://schemas.microsoft.com/office/drawing/2010/main"/>
                  </a:ext>
                </a:extLst>
              </a:blip>
              <a:srcRect/>
              <a:stretch>
                <a:fillRect/>
              </a:stretch>
            </p:blipFill>
            <p:spPr bwMode="auto">
              <a:xfrm>
                <a:off x="1786284" y="2213440"/>
                <a:ext cx="279039" cy="148821"/>
              </a:xfrm>
              <a:prstGeom prst="rect">
                <a:avLst/>
              </a:prstGeom>
              <a:noFill/>
              <a:extLst>
                <a:ext uri="{909E8E84-426E-40dd-AFC4-6F175D3DCCD1}">
                  <a14:hiddenFill xmlns:a14="http://schemas.microsoft.com/office/drawing/2010/main" xmlns="">
                    <a:solidFill>
                      <a:srgbClr val="FFFFFF"/>
                    </a:solidFill>
                  </a14:hiddenFill>
                </a:ext>
              </a:extLst>
            </p:spPr>
          </p:pic>
          <p:pic>
            <p:nvPicPr>
              <p:cNvPr id="1150" name="Picture 126" descr="http://media.marketwire.com/attachments/201302/126852_C3_Energy_Logo.jpg"/>
              <p:cNvPicPr>
                <a:picLocks noChangeAspect="1" noChangeArrowheads="1"/>
              </p:cNvPicPr>
              <p:nvPr/>
            </p:nvPicPr>
            <p:blipFill>
              <a:blip r:embed="rId158" cstate="email">
                <a:extLst>
                  <a:ext uri="{28A0092B-C50C-407E-A947-70E740481C1C}">
                    <a14:useLocalDpi xmlns:a14="http://schemas.microsoft.com/office/drawing/2010/main"/>
                  </a:ext>
                </a:extLst>
              </a:blip>
              <a:srcRect/>
              <a:stretch>
                <a:fillRect/>
              </a:stretch>
            </p:blipFill>
            <p:spPr bwMode="auto">
              <a:xfrm>
                <a:off x="1754367" y="3063277"/>
                <a:ext cx="332611" cy="109762"/>
              </a:xfrm>
              <a:prstGeom prst="rect">
                <a:avLst/>
              </a:prstGeom>
              <a:noFill/>
              <a:extLst>
                <a:ext uri="{909E8E84-426E-40dd-AFC4-6F175D3DCCD1}">
                  <a14:hiddenFill xmlns:a14="http://schemas.microsoft.com/office/drawing/2010/main" xmlns="">
                    <a:solidFill>
                      <a:srgbClr val="FFFFFF"/>
                    </a:solidFill>
                  </a14:hiddenFill>
                </a:ext>
              </a:extLst>
            </p:spPr>
          </p:pic>
          <p:pic>
            <p:nvPicPr>
              <p:cNvPr id="1154" name="Picture 130" descr="https://www.colorado.gov/pacific/sites/default/files/u/716/docusign_logo_3c.png"/>
              <p:cNvPicPr>
                <a:picLocks noChangeAspect="1" noChangeArrowheads="1"/>
              </p:cNvPicPr>
              <p:nvPr/>
            </p:nvPicPr>
            <p:blipFill>
              <a:blip r:embed="rId159" cstate="email">
                <a:extLst>
                  <a:ext uri="{28A0092B-C50C-407E-A947-70E740481C1C}">
                    <a14:useLocalDpi xmlns:a14="http://schemas.microsoft.com/office/drawing/2010/main"/>
                  </a:ext>
                </a:extLst>
              </a:blip>
              <a:srcRect/>
              <a:stretch>
                <a:fillRect/>
              </a:stretch>
            </p:blipFill>
            <p:spPr bwMode="auto">
              <a:xfrm>
                <a:off x="1760074" y="3357687"/>
                <a:ext cx="321196" cy="90160"/>
              </a:xfrm>
              <a:prstGeom prst="rect">
                <a:avLst/>
              </a:prstGeom>
              <a:noFill/>
              <a:extLst>
                <a:ext uri="{909E8E84-426E-40dd-AFC4-6F175D3DCCD1}">
                  <a14:hiddenFill xmlns:a14="http://schemas.microsoft.com/office/drawing/2010/main" xmlns="">
                    <a:solidFill>
                      <a:srgbClr val="FFFFFF"/>
                    </a:solidFill>
                  </a14:hiddenFill>
                </a:ext>
              </a:extLst>
            </p:spPr>
          </p:pic>
          <p:pic>
            <p:nvPicPr>
              <p:cNvPr id="1156" name="Picture 132" descr="http://www.terralign.com/partners/img/veevalogo.png"/>
              <p:cNvPicPr>
                <a:picLocks noChangeAspect="1" noChangeArrowheads="1"/>
              </p:cNvPicPr>
              <p:nvPr/>
            </p:nvPicPr>
            <p:blipFill>
              <a:blip r:embed="rId160" cstate="email">
                <a:extLst>
                  <a:ext uri="{28A0092B-C50C-407E-A947-70E740481C1C}">
                    <a14:useLocalDpi xmlns:a14="http://schemas.microsoft.com/office/drawing/2010/main"/>
                  </a:ext>
                </a:extLst>
              </a:blip>
              <a:srcRect/>
              <a:stretch>
                <a:fillRect/>
              </a:stretch>
            </p:blipFill>
            <p:spPr bwMode="auto">
              <a:xfrm>
                <a:off x="1346073" y="3630142"/>
                <a:ext cx="316156" cy="72694"/>
              </a:xfrm>
              <a:prstGeom prst="rect">
                <a:avLst/>
              </a:prstGeom>
              <a:noFill/>
              <a:extLst>
                <a:ext uri="{909E8E84-426E-40dd-AFC4-6F175D3DCCD1}">
                  <a14:hiddenFill xmlns:a14="http://schemas.microsoft.com/office/drawing/2010/main" xmlns="">
                    <a:solidFill>
                      <a:srgbClr val="FFFFFF"/>
                    </a:solidFill>
                  </a14:hiddenFill>
                </a:ext>
              </a:extLst>
            </p:spPr>
          </p:pic>
          <p:pic>
            <p:nvPicPr>
              <p:cNvPr id="1158" name="Picture 134" descr="http://ww1.prweb.com/prfiles/2009/11/16/1474754/GDfinallogo.png"/>
              <p:cNvPicPr>
                <a:picLocks noChangeAspect="1" noChangeArrowheads="1"/>
              </p:cNvPicPr>
              <p:nvPr/>
            </p:nvPicPr>
            <p:blipFill>
              <a:blip r:embed="rId161" cstate="email">
                <a:extLst>
                  <a:ext uri="{28A0092B-C50C-407E-A947-70E740481C1C}">
                    <a14:useLocalDpi xmlns:a14="http://schemas.microsoft.com/office/drawing/2010/main"/>
                  </a:ext>
                </a:extLst>
              </a:blip>
              <a:srcRect/>
              <a:stretch>
                <a:fillRect/>
              </a:stretch>
            </p:blipFill>
            <p:spPr bwMode="auto">
              <a:xfrm>
                <a:off x="1310442" y="4443484"/>
                <a:ext cx="350374" cy="67177"/>
              </a:xfrm>
              <a:prstGeom prst="rect">
                <a:avLst/>
              </a:prstGeom>
              <a:noFill/>
              <a:extLst>
                <a:ext uri="{909E8E84-426E-40dd-AFC4-6F175D3DCCD1}">
                  <a14:hiddenFill xmlns:a14="http://schemas.microsoft.com/office/drawing/2010/main" xmlns="">
                    <a:solidFill>
                      <a:srgbClr val="FFFFFF"/>
                    </a:solidFill>
                  </a14:hiddenFill>
                </a:ext>
              </a:extLst>
            </p:spPr>
          </p:pic>
          <p:pic>
            <p:nvPicPr>
              <p:cNvPr id="1168" name="Picture 144" descr="https://www.zscaler.com/images/zscaler-logo-248x60.png"/>
              <p:cNvPicPr>
                <a:picLocks noChangeAspect="1" noChangeArrowheads="1"/>
              </p:cNvPicPr>
              <p:nvPr/>
            </p:nvPicPr>
            <p:blipFill rotWithShape="1">
              <a:blip r:embed="rId162" cstate="email">
                <a:extLst>
                  <a:ext uri="{28A0092B-C50C-407E-A947-70E740481C1C}">
                    <a14:useLocalDpi xmlns:a14="http://schemas.microsoft.com/office/drawing/2010/main"/>
                  </a:ext>
                </a:extLst>
              </a:blip>
              <a:srcRect/>
              <a:stretch/>
            </p:blipFill>
            <p:spPr bwMode="auto">
              <a:xfrm>
                <a:off x="1743798" y="4168976"/>
                <a:ext cx="353748" cy="90899"/>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25" name="Picture 132"/>
            <p:cNvPicPr>
              <a:picLocks noChangeAspect="1" noChangeArrowheads="1"/>
            </p:cNvPicPr>
            <p:nvPr/>
          </p:nvPicPr>
          <p:blipFill>
            <a:blip r:embed="rId163" cstate="email">
              <a:extLst>
                <a:ext uri="{28A0092B-C50C-407E-A947-70E740481C1C}">
                  <a14:useLocalDpi xmlns:a14="http://schemas.microsoft.com/office/drawing/2010/main"/>
                </a:ext>
              </a:extLst>
            </a:blip>
            <a:stretch>
              <a:fillRect/>
            </a:stretch>
          </p:blipFill>
          <p:spPr bwMode="auto">
            <a:xfrm>
              <a:off x="1709565" y="4114940"/>
              <a:ext cx="550496" cy="158053"/>
            </a:xfrm>
            <a:prstGeom prst="rect">
              <a:avLst/>
            </a:prstGeom>
            <a:noFill/>
            <a:extLst>
              <a:ext uri="{909E8E84-426E-40dd-AFC4-6F175D3DCCD1}">
                <a14:hiddenFill xmlns:a14="http://schemas.microsoft.com/office/drawing/2010/main" xmlns="">
                  <a:solidFill>
                    <a:srgbClr val="FFFFFF"/>
                  </a:solidFill>
                </a14:hiddenFill>
              </a:ext>
            </a:extLst>
          </p:spPr>
        </p:pic>
        <p:pic>
          <p:nvPicPr>
            <p:cNvPr id="226" name="Picture 132"/>
            <p:cNvPicPr>
              <a:picLocks noChangeAspect="1" noChangeArrowheads="1"/>
            </p:cNvPicPr>
            <p:nvPr/>
          </p:nvPicPr>
          <p:blipFill>
            <a:blip r:embed="rId164" cstate="email">
              <a:extLst>
                <a:ext uri="{28A0092B-C50C-407E-A947-70E740481C1C}">
                  <a14:useLocalDpi xmlns:a14="http://schemas.microsoft.com/office/drawing/2010/main"/>
                </a:ext>
              </a:extLst>
            </a:blip>
            <a:stretch>
              <a:fillRect/>
            </a:stretch>
          </p:blipFill>
          <p:spPr bwMode="auto">
            <a:xfrm>
              <a:off x="1726362" y="5585753"/>
              <a:ext cx="522418" cy="107356"/>
            </a:xfrm>
            <a:prstGeom prst="rect">
              <a:avLst/>
            </a:prstGeom>
            <a:noFill/>
            <a:extLst>
              <a:ext uri="{909E8E84-426E-40dd-AFC4-6F175D3DCCD1}">
                <a14:hiddenFill xmlns:a14="http://schemas.microsoft.com/office/drawing/2010/main" xmlns="">
                  <a:solidFill>
                    <a:srgbClr val="FFFFFF"/>
                  </a:solidFill>
                </a14:hiddenFill>
              </a:ext>
            </a:extLst>
          </p:spPr>
        </p:pic>
        <p:pic>
          <p:nvPicPr>
            <p:cNvPr id="229" name="Picture 132"/>
            <p:cNvPicPr>
              <a:picLocks noChangeAspect="1" noChangeArrowheads="1"/>
            </p:cNvPicPr>
            <p:nvPr/>
          </p:nvPicPr>
          <p:blipFill>
            <a:blip r:embed="rId165" cstate="email">
              <a:extLst>
                <a:ext uri="{28A0092B-C50C-407E-A947-70E740481C1C}">
                  <a14:useLocalDpi xmlns:a14="http://schemas.microsoft.com/office/drawing/2010/main"/>
                </a:ext>
              </a:extLst>
            </a:blip>
            <a:stretch>
              <a:fillRect/>
            </a:stretch>
          </p:blipFill>
          <p:spPr bwMode="auto">
            <a:xfrm>
              <a:off x="2271616" y="4861734"/>
              <a:ext cx="554411" cy="106877"/>
            </a:xfrm>
            <a:prstGeom prst="rect">
              <a:avLst/>
            </a:prstGeom>
            <a:noFill/>
            <a:extLst>
              <a:ext uri="{909E8E84-426E-40dd-AFC4-6F175D3DCCD1}">
                <a14:hiddenFill xmlns:a14="http://schemas.microsoft.com/office/drawing/2010/main" xmlns="">
                  <a:solidFill>
                    <a:srgbClr val="FFFFFF"/>
                  </a:solidFill>
                </a14:hiddenFill>
              </a:ext>
            </a:extLst>
          </p:spPr>
        </p:pic>
        <p:pic>
          <p:nvPicPr>
            <p:cNvPr id="359" name="Picture 132"/>
            <p:cNvPicPr>
              <a:picLocks noChangeAspect="1" noChangeArrowheads="1"/>
            </p:cNvPicPr>
            <p:nvPr/>
          </p:nvPicPr>
          <p:blipFill>
            <a:blip r:embed="rId166" cstate="email">
              <a:extLst>
                <a:ext uri="{28A0092B-C50C-407E-A947-70E740481C1C}">
                  <a14:useLocalDpi xmlns:a14="http://schemas.microsoft.com/office/drawing/2010/main"/>
                </a:ext>
              </a:extLst>
            </a:blip>
            <a:stretch>
              <a:fillRect/>
            </a:stretch>
          </p:blipFill>
          <p:spPr bwMode="auto">
            <a:xfrm>
              <a:off x="2284887" y="5961779"/>
              <a:ext cx="542935" cy="72391"/>
            </a:xfrm>
            <a:prstGeom prst="rect">
              <a:avLst/>
            </a:prstGeom>
            <a:noFill/>
            <a:extLst>
              <a:ext uri="{909E8E84-426E-40dd-AFC4-6F175D3DCCD1}">
                <a14:hiddenFill xmlns:a14="http://schemas.microsoft.com/office/drawing/2010/main" xmlns="">
                  <a:solidFill>
                    <a:srgbClr val="FFFFFF"/>
                  </a:solidFill>
                </a14:hiddenFill>
              </a:ext>
            </a:extLst>
          </p:spPr>
        </p:pic>
        <p:pic>
          <p:nvPicPr>
            <p:cNvPr id="367" name="Picture 132"/>
            <p:cNvPicPr>
              <a:picLocks noChangeAspect="1" noChangeArrowheads="1"/>
            </p:cNvPicPr>
            <p:nvPr/>
          </p:nvPicPr>
          <p:blipFill>
            <a:blip r:embed="rId167" cstate="email">
              <a:extLst>
                <a:ext uri="{28A0092B-C50C-407E-A947-70E740481C1C}">
                  <a14:useLocalDpi xmlns:a14="http://schemas.microsoft.com/office/drawing/2010/main"/>
                </a:ext>
              </a:extLst>
            </a:blip>
            <a:stretch>
              <a:fillRect/>
            </a:stretch>
          </p:blipFill>
          <p:spPr bwMode="auto">
            <a:xfrm>
              <a:off x="1736754" y="5208100"/>
              <a:ext cx="475197" cy="179387"/>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331"/>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1759463" y="2273693"/>
              <a:ext cx="480343" cy="144336"/>
            </a:xfrm>
            <a:prstGeom prst="rect">
              <a:avLst/>
            </a:prstGeom>
          </p:spPr>
        </p:pic>
        <p:pic>
          <p:nvPicPr>
            <p:cNvPr id="333" name="Picture 332"/>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2411220" y="2268636"/>
              <a:ext cx="296399" cy="163352"/>
            </a:xfrm>
            <a:prstGeom prst="rect">
              <a:avLst/>
            </a:prstGeom>
          </p:spPr>
        </p:pic>
        <p:pic>
          <p:nvPicPr>
            <p:cNvPr id="334" name="Picture 333"/>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1711968" y="2698963"/>
              <a:ext cx="501304" cy="104479"/>
            </a:xfrm>
            <a:prstGeom prst="rect">
              <a:avLst/>
            </a:prstGeom>
          </p:spPr>
        </p:pic>
        <p:pic>
          <p:nvPicPr>
            <p:cNvPr id="335" name="Picture 110" descr="https://upload.wikimedia.org/wikipedia/en/7/77/Jive_Software_Logo.png"/>
            <p:cNvPicPr>
              <a:picLocks noChangeAspect="1" noChangeArrowheads="1"/>
            </p:cNvPicPr>
            <p:nvPr/>
          </p:nvPicPr>
          <p:blipFill>
            <a:blip r:embed="rId171" cstate="email">
              <a:extLst>
                <a:ext uri="{28A0092B-C50C-407E-A947-70E740481C1C}">
                  <a14:useLocalDpi xmlns:a14="http://schemas.microsoft.com/office/drawing/2010/main"/>
                </a:ext>
              </a:extLst>
            </a:blip>
            <a:srcRect/>
            <a:stretch>
              <a:fillRect/>
            </a:stretch>
          </p:blipFill>
          <p:spPr bwMode="auto">
            <a:xfrm>
              <a:off x="2438560" y="2700111"/>
              <a:ext cx="245987" cy="124061"/>
            </a:xfrm>
            <a:prstGeom prst="rect">
              <a:avLst/>
            </a:prstGeom>
            <a:noFill/>
            <a:extLst>
              <a:ext uri="{909E8E84-426E-40dd-AFC4-6F175D3DCCD1}">
                <a14:hiddenFill xmlns:a14="http://schemas.microsoft.com/office/drawing/2010/main" xmlns="">
                  <a:solidFill>
                    <a:srgbClr val="FFFFFF"/>
                  </a:solidFill>
                </a14:hiddenFill>
              </a:ext>
            </a:extLst>
          </p:spPr>
        </p:pic>
        <p:pic>
          <p:nvPicPr>
            <p:cNvPr id="336" name="Picture 335"/>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1749605" y="3074532"/>
              <a:ext cx="486601" cy="119047"/>
            </a:xfrm>
            <a:prstGeom prst="rect">
              <a:avLst/>
            </a:prstGeom>
          </p:spPr>
        </p:pic>
        <p:pic>
          <p:nvPicPr>
            <p:cNvPr id="337" name="Picture 336"/>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2336134" y="3407104"/>
              <a:ext cx="439589" cy="189257"/>
            </a:xfrm>
            <a:prstGeom prst="rect">
              <a:avLst/>
            </a:prstGeom>
          </p:spPr>
        </p:pic>
        <p:pic>
          <p:nvPicPr>
            <p:cNvPr id="338" name="Picture 120" descr="https://cloudera.com/content/dam/www/static/images/logos/cloudera-logo.png"/>
            <p:cNvPicPr>
              <a:picLocks noChangeAspect="1" noChangeArrowheads="1"/>
            </p:cNvPicPr>
            <p:nvPr/>
          </p:nvPicPr>
          <p:blipFill rotWithShape="1">
            <a:blip r:embed="rId174" cstate="email">
              <a:extLst>
                <a:ext uri="{28A0092B-C50C-407E-A947-70E740481C1C}">
                  <a14:useLocalDpi xmlns:a14="http://schemas.microsoft.com/office/drawing/2010/main"/>
                </a:ext>
              </a:extLst>
            </a:blip>
            <a:srcRect b="-1"/>
            <a:stretch/>
          </p:blipFill>
          <p:spPr bwMode="auto">
            <a:xfrm>
              <a:off x="1767101" y="4508519"/>
              <a:ext cx="437044" cy="94695"/>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338"/>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1756653" y="3449765"/>
              <a:ext cx="473775" cy="165228"/>
            </a:xfrm>
            <a:prstGeom prst="rect">
              <a:avLst/>
            </a:prstGeom>
          </p:spPr>
        </p:pic>
        <p:pic>
          <p:nvPicPr>
            <p:cNvPr id="340" name="Picture 339"/>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2336923" y="5234280"/>
              <a:ext cx="437568" cy="160984"/>
            </a:xfrm>
            <a:prstGeom prst="rect">
              <a:avLst/>
            </a:prstGeom>
          </p:spPr>
        </p:pic>
        <p:pic>
          <p:nvPicPr>
            <p:cNvPr id="309" name="Picture 308"/>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1895343" y="3745879"/>
              <a:ext cx="169685" cy="259055"/>
            </a:xfrm>
            <a:prstGeom prst="rect">
              <a:avLst/>
            </a:prstGeom>
          </p:spPr>
        </p:pic>
        <p:pic>
          <p:nvPicPr>
            <p:cNvPr id="313" name="Picture 312"/>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2317732" y="3813905"/>
              <a:ext cx="462177" cy="128631"/>
            </a:xfrm>
            <a:prstGeom prst="rect">
              <a:avLst/>
            </a:prstGeom>
          </p:spPr>
        </p:pic>
      </p:grpSp>
    </p:spTree>
    <p:extLst>
      <p:ext uri="{BB962C8B-B14F-4D97-AF65-F5344CB8AC3E}">
        <p14:creationId xmlns:p14="http://schemas.microsoft.com/office/powerpoint/2010/main" val="30535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4B8A5-3966-43C6-B2C3-7387C4DE24A4}"/>
              </a:ext>
            </a:extLst>
          </p:cNvPr>
          <p:cNvSpPr>
            <a:spLocks noGrp="1"/>
          </p:cNvSpPr>
          <p:nvPr>
            <p:ph type="title"/>
          </p:nvPr>
        </p:nvSpPr>
        <p:spPr/>
        <p:txBody>
          <a:bodyPr/>
          <a:lstStyle/>
          <a:p>
            <a:r>
              <a:rPr lang="en-US" dirty="0"/>
              <a:t>Reference Information</a:t>
            </a:r>
          </a:p>
        </p:txBody>
      </p:sp>
      <p:sp>
        <p:nvSpPr>
          <p:cNvPr id="2" name="Slide Number Placeholder 1">
            <a:extLst>
              <a:ext uri="{FF2B5EF4-FFF2-40B4-BE49-F238E27FC236}">
                <a16:creationId xmlns:a16="http://schemas.microsoft.com/office/drawing/2014/main" id="{E31781FE-9035-48E0-9D2B-2CDF714340F4}"/>
              </a:ext>
            </a:extLst>
          </p:cNvPr>
          <p:cNvSpPr>
            <a:spLocks noGrp="1"/>
          </p:cNvSpPr>
          <p:nvPr>
            <p:ph type="sldNum" sz="quarter" idx="4294967295"/>
          </p:nvPr>
        </p:nvSpPr>
        <p:spPr>
          <a:xfrm>
            <a:off x="8780463" y="6516688"/>
            <a:ext cx="363537" cy="274637"/>
          </a:xfrm>
        </p:spPr>
        <p:txBody>
          <a:bodyPr/>
          <a:lstStyle/>
          <a:p>
            <a:fld id="{8BC64C03-9EC0-4B7E-8FE4-24DBF62E63E5}" type="slidenum">
              <a:rPr lang="en-US" smtClean="0"/>
              <a:t>47</a:t>
            </a:fld>
            <a:endParaRPr lang="en-US"/>
          </a:p>
        </p:txBody>
      </p:sp>
    </p:spTree>
    <p:extLst>
      <p:ext uri="{BB962C8B-B14F-4D97-AF65-F5344CB8AC3E}">
        <p14:creationId xmlns:p14="http://schemas.microsoft.com/office/powerpoint/2010/main" val="340926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034E6E-2ED9-4B36-AE19-7F6768DBC450}"/>
              </a:ext>
            </a:extLst>
          </p:cNvPr>
          <p:cNvPicPr>
            <a:picLocks noChangeAspect="1"/>
          </p:cNvPicPr>
          <p:nvPr/>
        </p:nvPicPr>
        <p:blipFill>
          <a:blip r:embed="rId2"/>
          <a:stretch>
            <a:fillRect/>
          </a:stretch>
        </p:blipFill>
        <p:spPr>
          <a:xfrm>
            <a:off x="4894668" y="4378358"/>
            <a:ext cx="4175066" cy="1770485"/>
          </a:xfrm>
          <a:prstGeom prst="rect">
            <a:avLst/>
          </a:prstGeom>
        </p:spPr>
      </p:pic>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42900" y="1312985"/>
            <a:ext cx="8458200" cy="5083287"/>
          </a:xfrm>
        </p:spPr>
        <p:txBody>
          <a:bodyPr/>
          <a:lstStyle/>
          <a:p>
            <a:r>
              <a:rPr lang="en-US" dirty="0"/>
              <a:t>The Architectural Runway a key element of Agile Architecture's lean way of  enabling and balancing between Emergent and Intentional Architecture:</a:t>
            </a:r>
          </a:p>
          <a:p>
            <a:pPr lvl="1"/>
            <a:r>
              <a:rPr lang="en-US" dirty="0"/>
              <a:t>The Architectural Runway … provides the necessary technical foundation for developing business initiatives and implementing new Features and/or Capabilities… consists of the existing code, components, and technical infrastructure needed to implement near-term features without excessive redesign and delay.</a:t>
            </a:r>
          </a:p>
          <a:p>
            <a:r>
              <a:rPr lang="en-US" dirty="0"/>
              <a:t>The Architecture Runway includes:</a:t>
            </a:r>
          </a:p>
          <a:p>
            <a:pPr lvl="1"/>
            <a:r>
              <a:rPr lang="en-US" dirty="0"/>
              <a:t>Architectural Vision, Published Standards, and Foundational Components. </a:t>
            </a:r>
          </a:p>
          <a:p>
            <a:pPr lvl="1"/>
            <a:r>
              <a:rPr lang="en-US" dirty="0"/>
              <a:t>These evolve over time as business goals and technology evolve.</a:t>
            </a:r>
          </a:p>
          <a:p>
            <a:pPr lvl="1"/>
            <a:r>
              <a:rPr lang="en-US" dirty="0"/>
              <a:t>AEE will act as the PO of the Architecture Runway, and we will work to build a foundation that support the Architectural Vision.  This includes creating enablers to be completed by development teams (internal, contractors, or combination).</a:t>
            </a:r>
          </a:p>
          <a:p>
            <a:r>
              <a:rPr lang="en-US" dirty="0"/>
              <a:t>The Architectural Runway is a Product that is</a:t>
            </a:r>
            <a:br>
              <a:rPr lang="en-US" dirty="0"/>
            </a:br>
            <a:r>
              <a:rPr lang="en-US" dirty="0"/>
              <a:t>consumed by development teams.</a:t>
            </a:r>
          </a:p>
          <a:p>
            <a:pPr lvl="1"/>
            <a:r>
              <a:rPr lang="en-US" dirty="0"/>
              <a:t>It runs just like any other product team,</a:t>
            </a:r>
            <a:br>
              <a:rPr lang="en-US" dirty="0"/>
            </a:br>
            <a:r>
              <a:rPr lang="en-US" dirty="0"/>
              <a:t>although in this case the PO will likely be</a:t>
            </a:r>
            <a:br>
              <a:rPr lang="en-US" dirty="0"/>
            </a:br>
            <a:r>
              <a:rPr lang="en-US" dirty="0"/>
              <a:t>an Architect, and many of the enablers</a:t>
            </a:r>
            <a:br>
              <a:rPr lang="en-US" dirty="0"/>
            </a:br>
            <a:r>
              <a:rPr lang="en-US" dirty="0"/>
              <a:t>and features will be developed on other ARTs   </a:t>
            </a:r>
          </a:p>
          <a:p>
            <a:pPr lvl="1"/>
            <a:endParaRPr lang="en-US" dirty="0"/>
          </a:p>
          <a:p>
            <a:pPr lvl="1"/>
            <a:endParaRPr lang="en-US" dirty="0"/>
          </a:p>
          <a:p>
            <a:pPr lvl="1"/>
            <a:endParaRPr lang="en-US" dirty="0"/>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br>
              <a:rPr lang="en-US" dirty="0"/>
            </a:br>
            <a:r>
              <a:rPr lang="en-US" dirty="0"/>
              <a:t>Architectural Runway</a:t>
            </a:r>
          </a:p>
        </p:txBody>
      </p:sp>
      <p:sp>
        <p:nvSpPr>
          <p:cNvPr id="4" name="Rectangle 3">
            <a:extLst>
              <a:ext uri="{FF2B5EF4-FFF2-40B4-BE49-F238E27FC236}">
                <a16:creationId xmlns:a16="http://schemas.microsoft.com/office/drawing/2014/main" id="{D3C228B3-09E4-415C-93AD-CBFA5CB221F4}"/>
              </a:ext>
            </a:extLst>
          </p:cNvPr>
          <p:cNvSpPr/>
          <p:nvPr/>
        </p:nvSpPr>
        <p:spPr>
          <a:xfrm>
            <a:off x="4815294" y="931284"/>
            <a:ext cx="4179448" cy="276999"/>
          </a:xfrm>
          <a:prstGeom prst="rect">
            <a:avLst/>
          </a:prstGeom>
        </p:spPr>
        <p:txBody>
          <a:bodyPr wrap="square">
            <a:spAutoFit/>
          </a:bodyPr>
          <a:lstStyle/>
          <a:p>
            <a:r>
              <a:rPr lang="en-US" sz="1200" dirty="0">
                <a:hlinkClick r:id="rId3"/>
              </a:rPr>
              <a:t>https://www.scaledagileframework.com/agile-architecture/</a:t>
            </a:r>
            <a:endParaRPr lang="en-US" sz="1200" dirty="0"/>
          </a:p>
        </p:txBody>
      </p:sp>
    </p:spTree>
    <p:extLst>
      <p:ext uri="{BB962C8B-B14F-4D97-AF65-F5344CB8AC3E}">
        <p14:creationId xmlns:p14="http://schemas.microsoft.com/office/powerpoint/2010/main" val="29194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42900" y="1396472"/>
            <a:ext cx="8458200" cy="5004328"/>
          </a:xfrm>
        </p:spPr>
        <p:txBody>
          <a:bodyPr/>
          <a:lstStyle/>
          <a:p>
            <a:r>
              <a:rPr lang="en-US" dirty="0"/>
              <a:t>AEE Architects will</a:t>
            </a:r>
            <a:br>
              <a:rPr lang="en-US" dirty="0"/>
            </a:br>
            <a:r>
              <a:rPr lang="en-US" dirty="0"/>
              <a:t>fulfill the </a:t>
            </a:r>
            <a:r>
              <a:rPr lang="en-US" dirty="0" err="1"/>
              <a:t>SAFe</a:t>
            </a:r>
            <a:br>
              <a:rPr lang="en-US" dirty="0"/>
            </a:br>
            <a:r>
              <a:rPr lang="en-US" dirty="0"/>
              <a:t>framework’s</a:t>
            </a:r>
            <a:br>
              <a:rPr lang="en-US" dirty="0"/>
            </a:br>
            <a:r>
              <a:rPr lang="en-US" dirty="0"/>
              <a:t>architecture roles</a:t>
            </a:r>
            <a:br>
              <a:rPr lang="en-US" dirty="0"/>
            </a:br>
            <a:r>
              <a:rPr lang="en-US" dirty="0"/>
              <a:t>in varying ways:</a:t>
            </a:r>
          </a:p>
          <a:p>
            <a:endParaRPr lang="en-US" sz="800" dirty="0"/>
          </a:p>
          <a:p>
            <a:r>
              <a:rPr lang="en-US" dirty="0"/>
              <a:t>Enterprise Architect</a:t>
            </a:r>
          </a:p>
          <a:p>
            <a:pPr lvl="1"/>
            <a:r>
              <a:rPr lang="en-US" dirty="0" err="1"/>
              <a:t>SAFe</a:t>
            </a:r>
            <a:r>
              <a:rPr lang="en-US" dirty="0"/>
              <a:t> Definition: </a:t>
            </a:r>
          </a:p>
          <a:p>
            <a:pPr lvl="2"/>
            <a:r>
              <a:rPr lang="en-US" dirty="0"/>
              <a:t>This person works </a:t>
            </a:r>
            <a:br>
              <a:rPr lang="en-US" dirty="0"/>
            </a:br>
            <a:r>
              <a:rPr lang="en-US" dirty="0"/>
              <a:t>across value streams/programs to help provide the strategic technical direction that can optimize portfolio outcomes. The enterprise architect often may act as an epic owner for enabler epics.</a:t>
            </a:r>
          </a:p>
          <a:p>
            <a:pPr lvl="1"/>
            <a:r>
              <a:rPr lang="en-US" dirty="0"/>
              <a:t>Our Initial Plan:</a:t>
            </a:r>
          </a:p>
          <a:p>
            <a:pPr lvl="2"/>
            <a:r>
              <a:rPr lang="en-US" dirty="0"/>
              <a:t>AEE Architects fulfill this role (resources TBD).</a:t>
            </a:r>
          </a:p>
          <a:p>
            <a:pPr lvl="2"/>
            <a:r>
              <a:rPr lang="en-US" dirty="0"/>
              <a:t>AEE Architects will be assigned to each BU or Portfolio and be engaged with all associated  planning activities.</a:t>
            </a:r>
          </a:p>
          <a:p>
            <a:pPr lvl="2"/>
            <a:r>
              <a:rPr lang="en-US" dirty="0"/>
              <a:t>Engagement with BU/Portfolio ensures Enterprise Architects have the broad context required to support the business, and optimize the use of technology across the organization</a:t>
            </a:r>
          </a:p>
          <a:p>
            <a:pPr lvl="2"/>
            <a:r>
              <a:rPr lang="en-US" dirty="0"/>
              <a:t>When presented with a lean business case, Architects will coordinate T-shirt sized estimates for planning, each with a list of assumptions, inclusions, exclusions, caveats, and a confidence rating. (Enterprise Architects will collaborate with teams to ensure estimates are appropriate!)</a:t>
            </a:r>
          </a:p>
          <a:p>
            <a:endParaRPr lang="en-US" dirty="0"/>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r>
              <a:rPr lang="en-US" dirty="0"/>
              <a:t>Engagement with R&amp;D teams (and other teams)</a:t>
            </a:r>
            <a:br>
              <a:rPr lang="en-US" dirty="0"/>
            </a:br>
            <a:r>
              <a:rPr lang="en-US" sz="1800" i="1" dirty="0" err="1"/>
              <a:t>SAFe</a:t>
            </a:r>
            <a:r>
              <a:rPr lang="en-US" sz="1800" i="1" dirty="0"/>
              <a:t> Architecture Roles</a:t>
            </a:r>
            <a:endParaRPr lang="en-US" i="1" dirty="0"/>
          </a:p>
        </p:txBody>
      </p:sp>
      <p:pic>
        <p:nvPicPr>
          <p:cNvPr id="2" name="Picture 1">
            <a:extLst>
              <a:ext uri="{FF2B5EF4-FFF2-40B4-BE49-F238E27FC236}">
                <a16:creationId xmlns:a16="http://schemas.microsoft.com/office/drawing/2014/main" id="{6647B2A8-F73D-4E3C-B29B-EF8EC3FAD4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2970972" y="1193939"/>
            <a:ext cx="5841851" cy="2645366"/>
          </a:xfrm>
          <a:prstGeom prst="rect">
            <a:avLst/>
          </a:prstGeom>
        </p:spPr>
      </p:pic>
      <p:sp>
        <p:nvSpPr>
          <p:cNvPr id="7" name="TextBox 6">
            <a:extLst>
              <a:ext uri="{FF2B5EF4-FFF2-40B4-BE49-F238E27FC236}">
                <a16:creationId xmlns:a16="http://schemas.microsoft.com/office/drawing/2014/main" id="{A3C39C7C-7F00-4C8E-9E93-1B1981547470}"/>
              </a:ext>
            </a:extLst>
          </p:cNvPr>
          <p:cNvSpPr txBox="1"/>
          <p:nvPr/>
        </p:nvSpPr>
        <p:spPr>
          <a:xfrm>
            <a:off x="4742774" y="936606"/>
            <a:ext cx="4229100" cy="246894"/>
          </a:xfrm>
          <a:prstGeom prst="rect">
            <a:avLst/>
          </a:prstGeom>
          <a:noFill/>
        </p:spPr>
        <p:txBody>
          <a:bodyPr wrap="none" rtlCol="0">
            <a:noAutofit/>
          </a:bodyPr>
          <a:lstStyle/>
          <a:p>
            <a:pPr algn="ctr"/>
            <a:r>
              <a:rPr lang="en-US" sz="1200" dirty="0">
                <a:hlinkClick r:id="rId3"/>
              </a:rPr>
              <a:t>https://www.scaledagileframework.com/agile-architecture/</a:t>
            </a:r>
            <a:endParaRPr lang="en-US" sz="1200" dirty="0"/>
          </a:p>
          <a:p>
            <a:pPr algn="ctr"/>
            <a:endParaRPr lang="en-US" sz="1200" dirty="0"/>
          </a:p>
        </p:txBody>
      </p:sp>
    </p:spTree>
    <p:extLst>
      <p:ext uri="{BB962C8B-B14F-4D97-AF65-F5344CB8AC3E}">
        <p14:creationId xmlns:p14="http://schemas.microsoft.com/office/powerpoint/2010/main" val="10818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D3ACF4-CFCC-0C4F-897D-C01B05737689}"/>
              </a:ext>
            </a:extLst>
          </p:cNvPr>
          <p:cNvSpPr>
            <a:spLocks noGrp="1"/>
          </p:cNvSpPr>
          <p:nvPr>
            <p:ph type="ctrTitle"/>
          </p:nvPr>
        </p:nvSpPr>
        <p:spPr>
          <a:xfrm>
            <a:off x="344043" y="1536807"/>
            <a:ext cx="7063365" cy="2237503"/>
          </a:xfrm>
        </p:spPr>
        <p:txBody>
          <a:bodyPr/>
          <a:lstStyle/>
          <a:p>
            <a:r>
              <a:rPr lang="en-US" dirty="0"/>
              <a:t>OKTA and Identity Management at Cotiviti</a:t>
            </a:r>
            <a:br>
              <a:rPr lang="en-US" dirty="0"/>
            </a:br>
            <a:br>
              <a:rPr lang="en-US" dirty="0"/>
            </a:br>
            <a:endParaRPr lang="en-US" dirty="0"/>
          </a:p>
        </p:txBody>
      </p:sp>
      <p:sp>
        <p:nvSpPr>
          <p:cNvPr id="5" name="Subtitle 4">
            <a:extLst>
              <a:ext uri="{FF2B5EF4-FFF2-40B4-BE49-F238E27FC236}">
                <a16:creationId xmlns:a16="http://schemas.microsoft.com/office/drawing/2014/main" id="{B193CA41-5CA8-CA40-984E-887A6D2EED70}"/>
              </a:ext>
            </a:extLst>
          </p:cNvPr>
          <p:cNvSpPr>
            <a:spLocks noGrp="1"/>
          </p:cNvSpPr>
          <p:nvPr>
            <p:ph type="subTitle" idx="1"/>
          </p:nvPr>
        </p:nvSpPr>
        <p:spPr>
          <a:xfrm>
            <a:off x="405515" y="3774310"/>
            <a:ext cx="5304175" cy="508228"/>
          </a:xfrm>
        </p:spPr>
        <p:txBody>
          <a:bodyPr/>
          <a:lstStyle/>
          <a:p>
            <a:endParaRPr lang="en-US" dirty="0"/>
          </a:p>
          <a:p>
            <a:endParaRPr lang="en-US" dirty="0"/>
          </a:p>
        </p:txBody>
      </p:sp>
      <p:sp>
        <p:nvSpPr>
          <p:cNvPr id="2" name="TextBox 1">
            <a:extLst>
              <a:ext uri="{FF2B5EF4-FFF2-40B4-BE49-F238E27FC236}">
                <a16:creationId xmlns:a16="http://schemas.microsoft.com/office/drawing/2014/main" id="{13959D68-EE43-4837-81FD-B9DFC46D9B1B}"/>
              </a:ext>
            </a:extLst>
          </p:cNvPr>
          <p:cNvSpPr txBox="1"/>
          <p:nvPr/>
        </p:nvSpPr>
        <p:spPr>
          <a:xfrm>
            <a:off x="344043" y="3004159"/>
            <a:ext cx="7001893" cy="2402342"/>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B0F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OKTA Overview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Cotiviti needs for Initiative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Implementations at Cotiviti – Four in Progress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OKTA Development API Interfaces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OKTA UI Tour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OKTA Environments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Progress To Date:  Documentation / Confluence / Agile Architecture Roadmap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Development Practices and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QA and 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006F">
                    <a:lumMod val="75000"/>
                  </a:srgbClr>
                </a:solidFill>
                <a:effectLst/>
                <a:uLnTx/>
                <a:uFillTx/>
                <a:latin typeface="Arial"/>
                <a:ea typeface="+mn-ea"/>
                <a:cs typeface="+mn-cs"/>
              </a:rPr>
              <a:t>Appendix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dirty="0">
              <a:ln>
                <a:noFill/>
              </a:ln>
              <a:solidFill>
                <a:srgbClr val="00B0F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847350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FB65E7-C396-4BB4-A214-2E57F473F301}"/>
              </a:ext>
            </a:extLst>
          </p:cNvPr>
          <p:cNvGrpSpPr/>
          <p:nvPr/>
        </p:nvGrpSpPr>
        <p:grpSpPr>
          <a:xfrm>
            <a:off x="2955022" y="1187151"/>
            <a:ext cx="5880683" cy="2745188"/>
            <a:chOff x="3632433" y="893537"/>
            <a:chExt cx="5880683" cy="2745188"/>
          </a:xfrm>
        </p:grpSpPr>
        <p:pic>
          <p:nvPicPr>
            <p:cNvPr id="2" name="Picture 1">
              <a:extLst>
                <a:ext uri="{FF2B5EF4-FFF2-40B4-BE49-F238E27FC236}">
                  <a16:creationId xmlns:a16="http://schemas.microsoft.com/office/drawing/2014/main" id="{A86F80C8-2AE4-419E-A642-267330BA490A}"/>
                </a:ext>
              </a:extLst>
            </p:cNvPr>
            <p:cNvPicPr>
              <a:picLocks noChangeAspect="1"/>
            </p:cNvPicPr>
            <p:nvPr/>
          </p:nvPicPr>
          <p:blipFill>
            <a:blip r:embed="rId2"/>
            <a:stretch>
              <a:fillRect/>
            </a:stretch>
          </p:blipFill>
          <p:spPr>
            <a:xfrm>
              <a:off x="3650815" y="893537"/>
              <a:ext cx="5846571" cy="2645893"/>
            </a:xfrm>
            <a:prstGeom prst="rect">
              <a:avLst/>
            </a:prstGeom>
          </p:spPr>
        </p:pic>
        <p:sp>
          <p:nvSpPr>
            <p:cNvPr id="3" name="Rectangle 2">
              <a:extLst>
                <a:ext uri="{FF2B5EF4-FFF2-40B4-BE49-F238E27FC236}">
                  <a16:creationId xmlns:a16="http://schemas.microsoft.com/office/drawing/2014/main" id="{9DCFAB04-6764-41C7-B7C5-2E9A4AA386D7}"/>
                </a:ext>
              </a:extLst>
            </p:cNvPr>
            <p:cNvSpPr/>
            <p:nvPr/>
          </p:nvSpPr>
          <p:spPr>
            <a:xfrm>
              <a:off x="3632433" y="1331944"/>
              <a:ext cx="5880683" cy="2306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p:txBody>
          <a:bodyPr/>
          <a:lstStyle/>
          <a:p>
            <a:r>
              <a:rPr lang="en-US" dirty="0"/>
              <a:t>System Architect</a:t>
            </a:r>
          </a:p>
          <a:p>
            <a:pPr lvl="1"/>
            <a:r>
              <a:rPr lang="en-US" dirty="0"/>
              <a:t>SAFE Definition:</a:t>
            </a:r>
          </a:p>
          <a:p>
            <a:pPr lvl="2"/>
            <a:r>
              <a:rPr lang="en-US" dirty="0"/>
              <a:t>An individual or small cross-discipline team that truly applies systems thinking. They define the overall architecture of the system, help define nonfunctional requirements, determine the major elements and subsystems, and help define the interfaces and collaborations among them.</a:t>
            </a:r>
          </a:p>
          <a:p>
            <a:pPr lvl="1"/>
            <a:r>
              <a:rPr lang="en-US" dirty="0"/>
              <a:t>Our Initial Plan:</a:t>
            </a:r>
          </a:p>
          <a:p>
            <a:pPr lvl="2"/>
            <a:r>
              <a:rPr lang="en-US" dirty="0"/>
              <a:t>For large projects, an Enterprise architect may spend significant time with a team, however, the imbedded Architects will carry the bulk of the weight, leaning on Enterprise Architects for guidance.</a:t>
            </a:r>
          </a:p>
          <a:p>
            <a:pPr lvl="2"/>
            <a:r>
              <a:rPr lang="en-US" dirty="0"/>
              <a:t>Imbedded Architects vary in maturity, so their expanded role and involvement with the AEE organization may have an initial Impact on their productivity.</a:t>
            </a:r>
          </a:p>
          <a:p>
            <a:pPr lvl="2"/>
            <a:endParaRPr lang="en-US" sz="600" dirty="0"/>
          </a:p>
          <a:p>
            <a:r>
              <a:rPr lang="en-US" dirty="0"/>
              <a:t>Solution Architect</a:t>
            </a:r>
          </a:p>
          <a:p>
            <a:pPr lvl="1"/>
            <a:r>
              <a:rPr lang="en-US" dirty="0"/>
              <a:t>SAFE Definition:</a:t>
            </a:r>
          </a:p>
          <a:p>
            <a:pPr lvl="2"/>
            <a:r>
              <a:rPr lang="en-US" dirty="0"/>
              <a:t>Responsible for defining and communicating a shared technical and architectural vision across multiple ARTs to help ensure the system or Solution under development is fit for its intended purpose.</a:t>
            </a:r>
          </a:p>
          <a:p>
            <a:pPr lvl="1"/>
            <a:r>
              <a:rPr lang="en-US" dirty="0"/>
              <a:t>Initial Plan:</a:t>
            </a:r>
          </a:p>
          <a:p>
            <a:pPr lvl="2"/>
            <a:r>
              <a:rPr lang="en-US" dirty="0"/>
              <a:t>Enterprise Architects will often personally fulfill this need, but as often they will work with imbedded Architects to complete all the required architectural activities/tasks.</a:t>
            </a:r>
          </a:p>
          <a:p>
            <a:pPr lvl="2"/>
            <a:r>
              <a:rPr lang="en-US" dirty="0"/>
              <a:t>This collaboration will help identify and groom future Enterprise Architects.</a:t>
            </a:r>
          </a:p>
          <a:p>
            <a:r>
              <a:rPr lang="en-US" dirty="0"/>
              <a:t> </a:t>
            </a:r>
            <a:br>
              <a:rPr lang="en-US" dirty="0"/>
            </a:br>
            <a:endParaRPr lang="en-US" dirty="0"/>
          </a:p>
          <a:p>
            <a:endParaRPr lang="en-US" dirty="0"/>
          </a:p>
          <a:p>
            <a:endParaRPr lang="en-US" dirty="0"/>
          </a:p>
          <a:p>
            <a:endParaRPr lang="en-US" dirty="0"/>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r>
              <a:rPr lang="en-US" dirty="0"/>
              <a:t>Engagement with R&amp;D teams (and other teams)</a:t>
            </a:r>
            <a:br>
              <a:rPr lang="en-US" dirty="0"/>
            </a:br>
            <a:r>
              <a:rPr lang="en-US" sz="1800" i="1" dirty="0" err="1"/>
              <a:t>SAFe</a:t>
            </a:r>
            <a:r>
              <a:rPr lang="en-US" sz="1800" i="1" dirty="0"/>
              <a:t> Architecture Roles</a:t>
            </a:r>
            <a:endParaRPr lang="en-US" i="1" dirty="0"/>
          </a:p>
        </p:txBody>
      </p:sp>
    </p:spTree>
    <p:extLst>
      <p:ext uri="{BB962C8B-B14F-4D97-AF65-F5344CB8AC3E}">
        <p14:creationId xmlns:p14="http://schemas.microsoft.com/office/powerpoint/2010/main" val="376048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p:txBody>
          <a:bodyPr/>
          <a:lstStyle/>
          <a:p>
            <a:r>
              <a:rPr lang="en-US" dirty="0"/>
              <a:t>Enterprise Architects will participate and be present at each of the following:</a:t>
            </a:r>
          </a:p>
          <a:p>
            <a:pPr lvl="1"/>
            <a:r>
              <a:rPr lang="en-US" dirty="0"/>
              <a:t>Portfolio Sync -  As part of the strategic planning performed in the portfolio meetings, the AEE architect (Typically an Enterprise Architect) will help translate business themes into potential solutions.</a:t>
            </a:r>
          </a:p>
          <a:p>
            <a:pPr lvl="1"/>
            <a:r>
              <a:rPr lang="en-US" dirty="0"/>
              <a:t>PI Planning -  Enterprise Architects will participate in the more tactical PI Planning process, combining business features with features and enablers required to achieve business goal in alignment with the Architecture Runway.</a:t>
            </a:r>
          </a:p>
          <a:p>
            <a:pPr lvl="1"/>
            <a:r>
              <a:rPr lang="en-US" dirty="0"/>
              <a:t>PO Sync -  This ceremony will allow Architects to be alerted of potential issues and intervene, as necessary. Enterprise Architects may delegate attendance to Solution/System Architects.</a:t>
            </a:r>
          </a:p>
          <a:p>
            <a:pPr lvl="1"/>
            <a:r>
              <a:rPr lang="en-US" dirty="0"/>
              <a:t>Architects may participate in other ceremonies as necessary (ex. Retrospectives)</a:t>
            </a:r>
          </a:p>
          <a:p>
            <a:pPr lvl="1"/>
            <a:endParaRPr lang="en-US" dirty="0"/>
          </a:p>
          <a:p>
            <a:r>
              <a:rPr lang="en-US" dirty="0"/>
              <a:t>Collaboration is critical as our organization continues to evolve. </a:t>
            </a:r>
          </a:p>
          <a:p>
            <a:pPr lvl="1"/>
            <a:r>
              <a:rPr lang="en-US" dirty="0"/>
              <a:t>R&amp;D COPs/COEs (Dev Ops, Workflow, etc.)</a:t>
            </a:r>
          </a:p>
          <a:p>
            <a:pPr lvl="1"/>
            <a:r>
              <a:rPr lang="en-US" dirty="0"/>
              <a:t>Infrastructure Architects in IX</a:t>
            </a:r>
          </a:p>
          <a:p>
            <a:pPr lvl="1"/>
            <a:r>
              <a:rPr lang="en-US" dirty="0"/>
              <a:t>Data Architects in </a:t>
            </a:r>
            <a:r>
              <a:rPr lang="en-US" dirty="0" err="1"/>
              <a:t>Sumant's</a:t>
            </a:r>
            <a:r>
              <a:rPr lang="en-US" dirty="0"/>
              <a:t> Data Warehouse/Lake team</a:t>
            </a:r>
          </a:p>
          <a:p>
            <a:pPr lvl="1"/>
            <a:r>
              <a:rPr lang="en-US" dirty="0"/>
              <a:t>Sales and Marketing</a:t>
            </a:r>
          </a:p>
          <a:p>
            <a:pPr lvl="1"/>
            <a:r>
              <a:rPr lang="en-US" dirty="0"/>
              <a:t>And more….</a:t>
            </a:r>
          </a:p>
          <a:p>
            <a:endParaRPr lang="en-US" dirty="0"/>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r>
              <a:rPr lang="en-US" dirty="0"/>
              <a:t>Engagement with R&amp;D teams (and other teams)</a:t>
            </a:r>
            <a:br>
              <a:rPr lang="en-US" dirty="0"/>
            </a:br>
            <a:r>
              <a:rPr lang="en-US" sz="1800" i="1" dirty="0"/>
              <a:t>Ceremonies and Practices</a:t>
            </a:r>
            <a:endParaRPr lang="en-US" i="1" dirty="0"/>
          </a:p>
        </p:txBody>
      </p:sp>
    </p:spTree>
    <p:extLst>
      <p:ext uri="{BB962C8B-B14F-4D97-AF65-F5344CB8AC3E}">
        <p14:creationId xmlns:p14="http://schemas.microsoft.com/office/powerpoint/2010/main" val="1040816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42900" y="1458096"/>
            <a:ext cx="8458200" cy="4718867"/>
          </a:xfrm>
        </p:spPr>
        <p:txBody>
          <a:bodyPr/>
          <a:lstStyle/>
          <a:p>
            <a:r>
              <a:rPr lang="en-US" dirty="0"/>
              <a:t>We will try to maintain a single AEE point-of-contact for each RT.</a:t>
            </a:r>
          </a:p>
          <a:p>
            <a:r>
              <a:rPr lang="en-US" dirty="0"/>
              <a:t>Typically it will be a Senior Architect, but it will be delegated at times.</a:t>
            </a:r>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br>
              <a:rPr lang="en-US" dirty="0"/>
            </a:br>
            <a:r>
              <a:rPr lang="en-US" dirty="0"/>
              <a:t>Current Enterprise Architect Assignments</a:t>
            </a:r>
            <a:br>
              <a:rPr lang="en-US" dirty="0"/>
            </a:br>
            <a:r>
              <a:rPr lang="en-US" sz="1800" i="1" dirty="0"/>
              <a:t>Agile Release Trains, RT Engineers, and Associated Architects</a:t>
            </a:r>
            <a:endParaRPr lang="en-US" i="1" dirty="0"/>
          </a:p>
        </p:txBody>
      </p:sp>
      <p:graphicFrame>
        <p:nvGraphicFramePr>
          <p:cNvPr id="7" name="Table 6">
            <a:extLst>
              <a:ext uri="{FF2B5EF4-FFF2-40B4-BE49-F238E27FC236}">
                <a16:creationId xmlns:a16="http://schemas.microsoft.com/office/drawing/2014/main" id="{C286AFE1-C3F7-44CF-9796-2C2E0AF9A312}"/>
              </a:ext>
            </a:extLst>
          </p:cNvPr>
          <p:cNvGraphicFramePr>
            <a:graphicFrameLocks noGrp="1"/>
          </p:cNvGraphicFramePr>
          <p:nvPr>
            <p:extLst>
              <p:ext uri="{D42A27DB-BD31-4B8C-83A1-F6EECF244321}">
                <p14:modId xmlns:p14="http://schemas.microsoft.com/office/powerpoint/2010/main" val="1149723147"/>
              </p:ext>
            </p:extLst>
          </p:nvPr>
        </p:nvGraphicFramePr>
        <p:xfrm>
          <a:off x="409575" y="2387723"/>
          <a:ext cx="8324850" cy="3383280"/>
        </p:xfrm>
        <a:graphic>
          <a:graphicData uri="http://schemas.openxmlformats.org/drawingml/2006/table">
            <a:tbl>
              <a:tblPr firstRow="1">
                <a:tableStyleId>{327F97BB-C833-4FB7-BDE5-3F7075034690}</a:tableStyleId>
              </a:tblPr>
              <a:tblGrid>
                <a:gridCol w="3983252">
                  <a:extLst>
                    <a:ext uri="{9D8B030D-6E8A-4147-A177-3AD203B41FA5}">
                      <a16:colId xmlns:a16="http://schemas.microsoft.com/office/drawing/2014/main" val="710985719"/>
                    </a:ext>
                  </a:extLst>
                </a:gridCol>
                <a:gridCol w="2965622">
                  <a:extLst>
                    <a:ext uri="{9D8B030D-6E8A-4147-A177-3AD203B41FA5}">
                      <a16:colId xmlns:a16="http://schemas.microsoft.com/office/drawing/2014/main" val="4174059311"/>
                    </a:ext>
                  </a:extLst>
                </a:gridCol>
                <a:gridCol w="1375976">
                  <a:extLst>
                    <a:ext uri="{9D8B030D-6E8A-4147-A177-3AD203B41FA5}">
                      <a16:colId xmlns:a16="http://schemas.microsoft.com/office/drawing/2014/main" val="3663184126"/>
                    </a:ext>
                  </a:extLst>
                </a:gridCol>
              </a:tblGrid>
              <a:tr h="299332">
                <a:tc>
                  <a:txBody>
                    <a:bodyPr/>
                    <a:lstStyle/>
                    <a:p>
                      <a:pPr algn="l" fontAlgn="b"/>
                      <a:r>
                        <a:rPr lang="en-US" sz="1800" b="1" u="none" strike="noStrike" dirty="0">
                          <a:solidFill>
                            <a:schemeClr val="bg1"/>
                          </a:solidFill>
                          <a:effectLst/>
                          <a:latin typeface="+mn-lt"/>
                        </a:rPr>
                        <a:t>RTs</a:t>
                      </a:r>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fontAlgn="b"/>
                      <a:r>
                        <a:rPr lang="en-US" sz="1800" b="1" u="none" strike="noStrike" dirty="0">
                          <a:solidFill>
                            <a:schemeClr val="bg1"/>
                          </a:solidFill>
                          <a:effectLst/>
                          <a:latin typeface="+mn-lt"/>
                        </a:rPr>
                        <a:t>RTEs</a:t>
                      </a:r>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fontAlgn="b"/>
                      <a:r>
                        <a:rPr lang="en-US" sz="1800" b="1" i="0" u="none" strike="noStrike" dirty="0">
                          <a:solidFill>
                            <a:schemeClr val="bg1"/>
                          </a:solidFill>
                          <a:effectLst/>
                          <a:latin typeface="+mn-lt"/>
                        </a:rPr>
                        <a:t>Enterprise Architect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225488817"/>
                  </a:ext>
                </a:extLst>
              </a:tr>
              <a:tr h="299332">
                <a:tc>
                  <a:txBody>
                    <a:bodyPr/>
                    <a:lstStyle/>
                    <a:p>
                      <a:pPr algn="l" fontAlgn="b"/>
                      <a:r>
                        <a:rPr lang="en-US" sz="1600" b="1" i="0" u="none" strike="noStrike" dirty="0">
                          <a:solidFill>
                            <a:schemeClr val="bg1"/>
                          </a:solidFill>
                          <a:effectLst/>
                          <a:latin typeface="+mn-lt"/>
                        </a:rPr>
                        <a:t>RCA</a:t>
                      </a:r>
                    </a:p>
                    <a:p>
                      <a:pPr algn="l" fontAlgn="b"/>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Michelle Goida</a:t>
                      </a:r>
                    </a:p>
                    <a:p>
                      <a:pPr algn="l" fontAlgn="b"/>
                      <a:r>
                        <a:rPr lang="en-US" sz="1600" b="1" i="0" u="none" strike="noStrike" dirty="0">
                          <a:solidFill>
                            <a:schemeClr val="bg1"/>
                          </a:solidFill>
                          <a:effectLst/>
                          <a:latin typeface="+mn-lt"/>
                        </a:rPr>
                        <a:t>Murielle Ballard</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Mike</a:t>
                      </a:r>
                    </a:p>
                    <a:p>
                      <a:pPr algn="l" fontAlgn="b"/>
                      <a:r>
                        <a:rPr lang="en-US" sz="1600" b="1" i="0" u="none" strike="noStrike" dirty="0">
                          <a:solidFill>
                            <a:schemeClr val="bg1"/>
                          </a:solidFill>
                          <a:effectLst/>
                          <a:latin typeface="+mn-lt"/>
                        </a:rPr>
                        <a:t>Josh</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322804236"/>
                  </a:ext>
                </a:extLst>
              </a:tr>
              <a:tr h="299332">
                <a:tc>
                  <a:txBody>
                    <a:bodyPr/>
                    <a:lstStyle/>
                    <a:p>
                      <a:pPr algn="l" fontAlgn="b"/>
                      <a:r>
                        <a:rPr lang="en-US" sz="1600" b="1" u="none" strike="noStrike" dirty="0">
                          <a:solidFill>
                            <a:schemeClr val="bg1"/>
                          </a:solidFill>
                          <a:effectLst/>
                          <a:latin typeface="+mn-lt"/>
                        </a:rPr>
                        <a:t>RMS &amp; CCV</a:t>
                      </a:r>
                    </a:p>
                    <a:p>
                      <a:pPr algn="l" fontAlgn="b"/>
                      <a:endParaRPr lang="en-US" sz="1600" b="1"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Mio Ballard</a:t>
                      </a:r>
                    </a:p>
                    <a:p>
                      <a:pPr marL="0" marR="0" lvl="0" indent="0" algn="l" defTabSz="685800" rtl="0" eaLnBrk="1" fontAlgn="b" latinLnBrk="0" hangingPunct="1">
                        <a:lnSpc>
                          <a:spcPct val="100000"/>
                        </a:lnSpc>
                        <a:spcBef>
                          <a:spcPts val="0"/>
                        </a:spcBef>
                        <a:spcAft>
                          <a:spcPts val="0"/>
                        </a:spcAft>
                        <a:buClrTx/>
                        <a:buSzTx/>
                        <a:buFontTx/>
                        <a:buNone/>
                        <a:tabLst/>
                        <a:defRPr/>
                      </a:pPr>
                      <a:r>
                        <a:rPr lang="fi-FI" sz="1600" b="1" i="0" u="none" strike="noStrike" dirty="0">
                          <a:solidFill>
                            <a:schemeClr val="bg1"/>
                          </a:solidFill>
                          <a:effectLst/>
                          <a:latin typeface="+mn-lt"/>
                        </a:rPr>
                        <a:t>Raghu Tammina (Offshore)</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Mike</a:t>
                      </a:r>
                    </a:p>
                    <a:p>
                      <a:pPr algn="l" fontAlgn="b"/>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126138855"/>
                  </a:ext>
                </a:extLst>
              </a:tr>
              <a:tr h="523831">
                <a:tc>
                  <a:txBody>
                    <a:bodyPr/>
                    <a:lstStyle/>
                    <a:p>
                      <a:pPr algn="l" fontAlgn="b"/>
                      <a:r>
                        <a:rPr lang="en-US" sz="1600" b="1" u="none" strike="noStrike" dirty="0">
                          <a:solidFill>
                            <a:schemeClr val="bg1"/>
                          </a:solidFill>
                          <a:effectLst/>
                          <a:latin typeface="+mn-lt"/>
                        </a:rPr>
                        <a:t>PCA: Parser, RE, Client Interfaces</a:t>
                      </a:r>
                    </a:p>
                    <a:p>
                      <a:pPr algn="l" fontAlgn="b"/>
                      <a:r>
                        <a:rPr lang="en-US" sz="1600" b="1" u="none" strike="noStrike" dirty="0">
                          <a:solidFill>
                            <a:schemeClr val="bg1"/>
                          </a:solidFill>
                          <a:effectLst/>
                          <a:latin typeface="+mn-lt"/>
                        </a:rPr>
                        <a:t>PCA: Policy Mgmt. &amp; related Tools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fi-FI" sz="1600" b="1" i="0" u="none" strike="noStrike" dirty="0">
                          <a:solidFill>
                            <a:schemeClr val="bg1"/>
                          </a:solidFill>
                          <a:effectLst/>
                          <a:latin typeface="+mn-lt"/>
                        </a:rPr>
                        <a:t>Luanna Sutton</a:t>
                      </a:r>
                    </a:p>
                    <a:p>
                      <a:pPr algn="l" fontAlgn="b"/>
                      <a:r>
                        <a:rPr lang="fi-FI" sz="1600" b="1" i="0" u="none" strike="noStrike" dirty="0">
                          <a:solidFill>
                            <a:schemeClr val="bg1"/>
                          </a:solidFill>
                          <a:effectLst/>
                          <a:latin typeface="+mn-lt"/>
                        </a:rPr>
                        <a:t>Raghu Tammina (Offshore)</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Amit</a:t>
                      </a:r>
                    </a:p>
                    <a:p>
                      <a:pPr algn="l" fontAlgn="b"/>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4086833568"/>
                  </a:ext>
                </a:extLst>
              </a:tr>
              <a:tr h="299332">
                <a:tc>
                  <a:txBody>
                    <a:bodyPr/>
                    <a:lstStyle/>
                    <a:p>
                      <a:pPr algn="l" fontAlgn="b"/>
                      <a:r>
                        <a:rPr lang="en-US" sz="1600" b="1" i="0" u="none" strike="noStrike" dirty="0">
                          <a:solidFill>
                            <a:schemeClr val="bg1"/>
                          </a:solidFill>
                          <a:effectLst/>
                          <a:latin typeface="+mn-lt"/>
                        </a:rPr>
                        <a:t>PCA to CV, CPE, CVP</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Scott Phipps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Amit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821747663"/>
                  </a:ext>
                </a:extLst>
              </a:tr>
              <a:tr h="299332">
                <a:tc>
                  <a:txBody>
                    <a:bodyPr/>
                    <a:lstStyle/>
                    <a:p>
                      <a:pPr algn="l" fontAlgn="b"/>
                      <a:r>
                        <a:rPr lang="en-US" sz="1600" b="1" u="none" strike="noStrike" dirty="0">
                          <a:solidFill>
                            <a:schemeClr val="bg1"/>
                          </a:solidFill>
                          <a:effectLst/>
                          <a:latin typeface="+mn-lt"/>
                        </a:rPr>
                        <a:t>Coding/Submissions/FWA</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Victor Galli</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Rod</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287645226"/>
                  </a:ext>
                </a:extLst>
              </a:tr>
              <a:tr h="299332">
                <a:tc>
                  <a:txBody>
                    <a:bodyPr/>
                    <a:lstStyle/>
                    <a:p>
                      <a:pPr algn="l" fontAlgn="b"/>
                      <a:r>
                        <a:rPr lang="en-US" sz="1600" b="1" u="none" strike="noStrike" dirty="0">
                          <a:solidFill>
                            <a:schemeClr val="bg1"/>
                          </a:solidFill>
                          <a:effectLst/>
                          <a:latin typeface="+mn-lt"/>
                        </a:rPr>
                        <a:t>Quality &amp; Performance Analytics</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None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Rod</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368497430"/>
                  </a:ext>
                </a:extLst>
              </a:tr>
            </a:tbl>
          </a:graphicData>
        </a:graphic>
      </p:graphicFrame>
    </p:spTree>
    <p:extLst>
      <p:ext uri="{BB962C8B-B14F-4D97-AF65-F5344CB8AC3E}">
        <p14:creationId xmlns:p14="http://schemas.microsoft.com/office/powerpoint/2010/main" val="602332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14960" y="1519881"/>
            <a:ext cx="8458200" cy="4635445"/>
          </a:xfrm>
        </p:spPr>
        <p:txBody>
          <a:bodyPr/>
          <a:lstStyle/>
          <a:p>
            <a:r>
              <a:rPr lang="en-US" dirty="0"/>
              <a:t>Below are some of the larger projects the Enterprise Architects are driving. </a:t>
            </a:r>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br>
              <a:rPr lang="en-US" dirty="0"/>
            </a:br>
            <a:r>
              <a:rPr lang="en-US" dirty="0"/>
              <a:t>Activities</a:t>
            </a:r>
            <a:br>
              <a:rPr lang="en-US" dirty="0"/>
            </a:br>
            <a:r>
              <a:rPr lang="en-US" sz="1800" i="1" dirty="0"/>
              <a:t>Specific activities driven by the AEE</a:t>
            </a:r>
            <a:endParaRPr lang="en-US" i="1" dirty="0"/>
          </a:p>
        </p:txBody>
      </p:sp>
      <p:graphicFrame>
        <p:nvGraphicFramePr>
          <p:cNvPr id="2" name="Table 1">
            <a:extLst>
              <a:ext uri="{FF2B5EF4-FFF2-40B4-BE49-F238E27FC236}">
                <a16:creationId xmlns:a16="http://schemas.microsoft.com/office/drawing/2014/main" id="{5F4EC663-9DD3-4D36-95B9-7754C272F666}"/>
              </a:ext>
            </a:extLst>
          </p:cNvPr>
          <p:cNvGraphicFramePr>
            <a:graphicFrameLocks noGrp="1"/>
          </p:cNvGraphicFramePr>
          <p:nvPr>
            <p:extLst>
              <p:ext uri="{D42A27DB-BD31-4B8C-83A1-F6EECF244321}">
                <p14:modId xmlns:p14="http://schemas.microsoft.com/office/powerpoint/2010/main" val="833642186"/>
              </p:ext>
            </p:extLst>
          </p:nvPr>
        </p:nvGraphicFramePr>
        <p:xfrm>
          <a:off x="409575" y="2129947"/>
          <a:ext cx="8324850" cy="3331209"/>
        </p:xfrm>
        <a:graphic>
          <a:graphicData uri="http://schemas.openxmlformats.org/drawingml/2006/table">
            <a:tbl>
              <a:tblPr firstRow="1">
                <a:tableStyleId>{327F97BB-C833-4FB7-BDE5-3F7075034690}</a:tableStyleId>
              </a:tblPr>
              <a:tblGrid>
                <a:gridCol w="4036590">
                  <a:extLst>
                    <a:ext uri="{9D8B030D-6E8A-4147-A177-3AD203B41FA5}">
                      <a16:colId xmlns:a16="http://schemas.microsoft.com/office/drawing/2014/main" val="710985719"/>
                    </a:ext>
                  </a:extLst>
                </a:gridCol>
                <a:gridCol w="2802361">
                  <a:extLst>
                    <a:ext uri="{9D8B030D-6E8A-4147-A177-3AD203B41FA5}">
                      <a16:colId xmlns:a16="http://schemas.microsoft.com/office/drawing/2014/main" val="4174059311"/>
                    </a:ext>
                  </a:extLst>
                </a:gridCol>
                <a:gridCol w="1485899">
                  <a:extLst>
                    <a:ext uri="{9D8B030D-6E8A-4147-A177-3AD203B41FA5}">
                      <a16:colId xmlns:a16="http://schemas.microsoft.com/office/drawing/2014/main" val="3663184126"/>
                    </a:ext>
                  </a:extLst>
                </a:gridCol>
              </a:tblGrid>
              <a:tr h="384447">
                <a:tc>
                  <a:txBody>
                    <a:bodyPr/>
                    <a:lstStyle/>
                    <a:p>
                      <a:pPr algn="l" fontAlgn="b"/>
                      <a:r>
                        <a:rPr lang="en-US" sz="1800" b="1" u="none" strike="noStrike" dirty="0">
                          <a:solidFill>
                            <a:schemeClr val="bg1"/>
                          </a:solidFill>
                          <a:effectLst/>
                          <a:latin typeface="+mn-lt"/>
                        </a:rPr>
                        <a:t>Initiative</a:t>
                      </a:r>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fontAlgn="b"/>
                      <a:r>
                        <a:rPr lang="en-US" sz="1800" b="1" u="none" strike="noStrike" dirty="0">
                          <a:solidFill>
                            <a:schemeClr val="bg1"/>
                          </a:solidFill>
                          <a:effectLst/>
                          <a:latin typeface="+mn-lt"/>
                        </a:rPr>
                        <a:t>Impacted RTs</a:t>
                      </a:r>
                      <a:br>
                        <a:rPr lang="en-US" sz="1800" b="1" u="none" strike="noStrike" dirty="0">
                          <a:solidFill>
                            <a:schemeClr val="bg1"/>
                          </a:solidFill>
                          <a:effectLst/>
                          <a:latin typeface="+mn-lt"/>
                        </a:rPr>
                      </a:br>
                      <a:r>
                        <a:rPr lang="en-US" sz="1400" b="1" u="none" strike="noStrike" dirty="0">
                          <a:solidFill>
                            <a:schemeClr val="bg1"/>
                          </a:solidFill>
                          <a:effectLst/>
                          <a:latin typeface="+mn-lt"/>
                        </a:rPr>
                        <a:t>(Impacts to date)</a:t>
                      </a:r>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fontAlgn="b"/>
                      <a:r>
                        <a:rPr lang="en-US" sz="1800" b="1" i="0" u="none" strike="noStrike" dirty="0">
                          <a:solidFill>
                            <a:schemeClr val="bg1"/>
                          </a:solidFill>
                          <a:effectLst/>
                          <a:latin typeface="+mn-lt"/>
                        </a:rPr>
                        <a:t>Enterprise Architect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225488817"/>
                  </a:ext>
                </a:extLst>
              </a:tr>
              <a:tr h="384447">
                <a:tc>
                  <a:txBody>
                    <a:bodyPr/>
                    <a:lstStyle/>
                    <a:p>
                      <a:pPr algn="l" fontAlgn="b"/>
                      <a:r>
                        <a:rPr lang="en-US" sz="1600" b="1" i="0" u="none" strike="noStrike" dirty="0">
                          <a:solidFill>
                            <a:schemeClr val="bg1"/>
                          </a:solidFill>
                          <a:effectLst/>
                          <a:latin typeface="+mn-lt"/>
                        </a:rPr>
                        <a:t>SSO (</a:t>
                      </a:r>
                      <a:r>
                        <a:rPr lang="en-US" sz="1600" b="1" i="0" u="none" strike="noStrike" dirty="0" err="1">
                          <a:solidFill>
                            <a:schemeClr val="bg1"/>
                          </a:solidFill>
                          <a:effectLst/>
                          <a:latin typeface="+mn-lt"/>
                        </a:rPr>
                        <a:t>Okta</a:t>
                      </a:r>
                      <a:r>
                        <a:rPr lang="en-US" sz="1600" b="1" i="0" u="none" strike="noStrike" dirty="0">
                          <a:solidFill>
                            <a:schemeClr val="bg1"/>
                          </a:solidFill>
                          <a:effectLst/>
                          <a:latin typeface="+mn-lt"/>
                        </a:rPr>
                        <a:t>)</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CV/Nucleus, Quality, ECL</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Rod</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322804236"/>
                  </a:ext>
                </a:extLst>
              </a:tr>
              <a:tr h="384447">
                <a:tc>
                  <a:txBody>
                    <a:bodyPr/>
                    <a:lstStyle/>
                    <a:p>
                      <a:pPr algn="l" fontAlgn="b"/>
                      <a:r>
                        <a:rPr lang="en-US" sz="1600" b="1" u="none" strike="noStrike" dirty="0">
                          <a:solidFill>
                            <a:schemeClr val="bg1"/>
                          </a:solidFill>
                          <a:effectLst/>
                          <a:latin typeface="+mn-lt"/>
                        </a:rPr>
                        <a:t>Data Ingestion/</a:t>
                      </a:r>
                      <a:r>
                        <a:rPr lang="en-US" sz="1600" b="1" u="none" strike="noStrike" dirty="0" err="1">
                          <a:solidFill>
                            <a:schemeClr val="bg1"/>
                          </a:solidFill>
                          <a:effectLst/>
                          <a:latin typeface="+mn-lt"/>
                        </a:rPr>
                        <a:t>Datalake</a:t>
                      </a:r>
                      <a:r>
                        <a:rPr lang="en-US" sz="1600" b="1" u="none" strike="noStrike" dirty="0">
                          <a:solidFill>
                            <a:schemeClr val="bg1"/>
                          </a:solidFill>
                          <a:effectLst/>
                          <a:latin typeface="+mn-lt"/>
                        </a:rPr>
                        <a:t> (Nile/Caspian)</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All</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Mike</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834644000"/>
                  </a:ext>
                </a:extLst>
              </a:tr>
              <a:tr h="384447">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600" b="1" u="none" strike="noStrike" dirty="0">
                          <a:solidFill>
                            <a:schemeClr val="bg1"/>
                          </a:solidFill>
                          <a:effectLst/>
                          <a:latin typeface="+mn-lt"/>
                        </a:rPr>
                        <a:t>Callable Rules</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PCA, CPE, CVP, RCA</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Amit/Mike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651009305"/>
                  </a:ext>
                </a:extLst>
              </a:tr>
              <a:tr h="384447">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600" b="1" u="none" strike="noStrike" dirty="0">
                          <a:solidFill>
                            <a:schemeClr val="bg1"/>
                          </a:solidFill>
                          <a:effectLst/>
                          <a:latin typeface="+mn-lt"/>
                        </a:rPr>
                        <a:t>Prepay Expert Review Applications</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CV, </a:t>
                      </a:r>
                      <a:r>
                        <a:rPr lang="en-US" sz="1600" b="1" i="0" u="none" strike="noStrike" dirty="0" err="1">
                          <a:solidFill>
                            <a:schemeClr val="bg1"/>
                          </a:solidFill>
                          <a:effectLst/>
                          <a:latin typeface="+mn-lt"/>
                        </a:rPr>
                        <a:t>PrePay</a:t>
                      </a:r>
                      <a:r>
                        <a:rPr lang="en-US" sz="1600" b="1" i="0" u="none" strike="noStrike" dirty="0">
                          <a:solidFill>
                            <a:schemeClr val="bg1"/>
                          </a:solidFill>
                          <a:effectLst/>
                          <a:latin typeface="+mn-lt"/>
                        </a:rPr>
                        <a:t> RCA</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Mike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455205311"/>
                  </a:ext>
                </a:extLst>
              </a:tr>
              <a:tr h="384447">
                <a:tc>
                  <a:txBody>
                    <a:bodyPr/>
                    <a:lstStyle/>
                    <a:p>
                      <a:pPr algn="l" fontAlgn="b"/>
                      <a:r>
                        <a:rPr lang="en-US" sz="1600" b="1" u="none" strike="noStrike" dirty="0">
                          <a:solidFill>
                            <a:schemeClr val="bg1"/>
                          </a:solidFill>
                          <a:effectLst/>
                          <a:latin typeface="+mn-lt"/>
                        </a:rPr>
                        <a:t>CAT rewrite</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i="0" u="none" strike="noStrike" dirty="0">
                          <a:solidFill>
                            <a:schemeClr val="bg1"/>
                          </a:solidFill>
                          <a:effectLst/>
                          <a:latin typeface="+mn-lt"/>
                        </a:rPr>
                        <a:t>RMS &amp; CCV</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Rod</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51900128"/>
                  </a:ext>
                </a:extLst>
              </a:tr>
              <a:tr h="384447">
                <a:tc>
                  <a:txBody>
                    <a:bodyPr/>
                    <a:lstStyle/>
                    <a:p>
                      <a:pPr algn="l" fontAlgn="b"/>
                      <a:r>
                        <a:rPr lang="en-US" sz="1600" b="1" u="none" strike="noStrike" dirty="0">
                          <a:solidFill>
                            <a:schemeClr val="bg1"/>
                          </a:solidFill>
                          <a:effectLst/>
                          <a:latin typeface="+mn-lt"/>
                        </a:rPr>
                        <a:t>Logging (ELK Stack)</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CV/Nucleus </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Amit</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125344997"/>
                  </a:ext>
                </a:extLst>
              </a:tr>
              <a:tr h="384447">
                <a:tc>
                  <a:txBody>
                    <a:bodyPr/>
                    <a:lstStyle/>
                    <a:p>
                      <a:pPr algn="l" fontAlgn="b"/>
                      <a:r>
                        <a:rPr lang="en-US" sz="1600" b="1" u="none" strike="noStrike" dirty="0">
                          <a:solidFill>
                            <a:schemeClr val="bg1"/>
                          </a:solidFill>
                          <a:effectLst/>
                          <a:latin typeface="+mn-lt"/>
                        </a:rPr>
                        <a:t>Containerization</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Callable Rules</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600" b="1" u="none" strike="noStrike" dirty="0">
                          <a:solidFill>
                            <a:schemeClr val="bg1"/>
                          </a:solidFill>
                          <a:effectLst/>
                          <a:latin typeface="+mn-lt"/>
                        </a:rPr>
                        <a:t>Amit</a:t>
                      </a:r>
                      <a:endParaRPr lang="en-US" sz="16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821747663"/>
                  </a:ext>
                </a:extLst>
              </a:tr>
            </a:tbl>
          </a:graphicData>
        </a:graphic>
      </p:graphicFrame>
    </p:spTree>
    <p:extLst>
      <p:ext uri="{BB962C8B-B14F-4D97-AF65-F5344CB8AC3E}">
        <p14:creationId xmlns:p14="http://schemas.microsoft.com/office/powerpoint/2010/main" val="6892241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27FBF-7BB4-4744-A86D-3DCBEAA2EA65}"/>
              </a:ext>
            </a:extLst>
          </p:cNvPr>
          <p:cNvSpPr>
            <a:spLocks noGrp="1"/>
          </p:cNvSpPr>
          <p:nvPr>
            <p:ph type="body" sz="quarter" idx="13"/>
          </p:nvPr>
        </p:nvSpPr>
        <p:spPr>
          <a:xfrm>
            <a:off x="314960" y="1427603"/>
            <a:ext cx="8458200" cy="4635444"/>
          </a:xfrm>
        </p:spPr>
        <p:txBody>
          <a:bodyPr/>
          <a:lstStyle/>
          <a:p>
            <a:r>
              <a:rPr lang="en-US" dirty="0"/>
              <a:t>These are some of the services that can be requested of the AEE.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400" dirty="0"/>
              <a:t>and more…</a:t>
            </a:r>
          </a:p>
        </p:txBody>
      </p:sp>
      <p:sp>
        <p:nvSpPr>
          <p:cNvPr id="5" name="Title 4">
            <a:extLst>
              <a:ext uri="{FF2B5EF4-FFF2-40B4-BE49-F238E27FC236}">
                <a16:creationId xmlns:a16="http://schemas.microsoft.com/office/drawing/2014/main" id="{74A47566-E8A3-4D0D-B645-9421F7B2D711}"/>
              </a:ext>
            </a:extLst>
          </p:cNvPr>
          <p:cNvSpPr>
            <a:spLocks noGrp="1"/>
          </p:cNvSpPr>
          <p:nvPr>
            <p:ph type="title"/>
          </p:nvPr>
        </p:nvSpPr>
        <p:spPr/>
        <p:txBody>
          <a:bodyPr/>
          <a:lstStyle/>
          <a:p>
            <a:br>
              <a:rPr lang="en-US" dirty="0"/>
            </a:br>
            <a:r>
              <a:rPr lang="en-US" dirty="0"/>
              <a:t>Services</a:t>
            </a:r>
            <a:br>
              <a:rPr lang="en-US" dirty="0"/>
            </a:br>
            <a:r>
              <a:rPr lang="en-US" sz="1800" i="1" dirty="0"/>
              <a:t>Specific services the AEE team provides</a:t>
            </a:r>
            <a:endParaRPr lang="en-US" i="1" dirty="0"/>
          </a:p>
        </p:txBody>
      </p:sp>
      <p:graphicFrame>
        <p:nvGraphicFramePr>
          <p:cNvPr id="2" name="Table 1">
            <a:extLst>
              <a:ext uri="{FF2B5EF4-FFF2-40B4-BE49-F238E27FC236}">
                <a16:creationId xmlns:a16="http://schemas.microsoft.com/office/drawing/2014/main" id="{5F4EC663-9DD3-4D36-95B9-7754C272F666}"/>
              </a:ext>
            </a:extLst>
          </p:cNvPr>
          <p:cNvGraphicFramePr>
            <a:graphicFrameLocks noGrp="1"/>
          </p:cNvGraphicFramePr>
          <p:nvPr>
            <p:extLst>
              <p:ext uri="{D42A27DB-BD31-4B8C-83A1-F6EECF244321}">
                <p14:modId xmlns:p14="http://schemas.microsoft.com/office/powerpoint/2010/main" val="603534834"/>
              </p:ext>
            </p:extLst>
          </p:nvPr>
        </p:nvGraphicFramePr>
        <p:xfrm>
          <a:off x="409575" y="1871832"/>
          <a:ext cx="8301939" cy="4133487"/>
        </p:xfrm>
        <a:graphic>
          <a:graphicData uri="http://schemas.openxmlformats.org/drawingml/2006/table">
            <a:tbl>
              <a:tblPr firstRow="1">
                <a:tableStyleId>{327F97BB-C833-4FB7-BDE5-3F7075034690}</a:tableStyleId>
              </a:tblPr>
              <a:tblGrid>
                <a:gridCol w="1956744">
                  <a:extLst>
                    <a:ext uri="{9D8B030D-6E8A-4147-A177-3AD203B41FA5}">
                      <a16:colId xmlns:a16="http://schemas.microsoft.com/office/drawing/2014/main" val="710985719"/>
                    </a:ext>
                  </a:extLst>
                </a:gridCol>
                <a:gridCol w="6345195">
                  <a:extLst>
                    <a:ext uri="{9D8B030D-6E8A-4147-A177-3AD203B41FA5}">
                      <a16:colId xmlns:a16="http://schemas.microsoft.com/office/drawing/2014/main" val="4174059311"/>
                    </a:ext>
                  </a:extLst>
                </a:gridCol>
              </a:tblGrid>
              <a:tr h="384447">
                <a:tc>
                  <a:txBody>
                    <a:bodyPr/>
                    <a:lstStyle/>
                    <a:p>
                      <a:pPr algn="l" fontAlgn="b"/>
                      <a:r>
                        <a:rPr lang="en-US" sz="1800" b="1" u="none" strike="noStrike" dirty="0">
                          <a:solidFill>
                            <a:schemeClr val="bg1"/>
                          </a:solidFill>
                          <a:effectLst/>
                          <a:latin typeface="+mn-lt"/>
                        </a:rPr>
                        <a:t>Service</a:t>
                      </a:r>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tc>
                  <a:txBody>
                    <a:bodyPr/>
                    <a:lstStyle/>
                    <a:p>
                      <a:pPr algn="l" fontAlgn="b"/>
                      <a:endParaRPr lang="en-US" sz="1800" b="1" i="0" u="none" strike="noStrike" dirty="0">
                        <a:solidFill>
                          <a:schemeClr val="bg1"/>
                        </a:solidFill>
                        <a:effectLst/>
                        <a:latin typeface="+mn-lt"/>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4225488817"/>
                  </a:ext>
                </a:extLst>
              </a:tr>
              <a:tr h="384447">
                <a:tc>
                  <a:txBody>
                    <a:bodyPr/>
                    <a:lstStyle/>
                    <a:p>
                      <a:pPr algn="l" fontAlgn="b"/>
                      <a:r>
                        <a:rPr lang="en-US" sz="1600" b="1" i="0" u="none" strike="noStrike" dirty="0">
                          <a:solidFill>
                            <a:schemeClr val="bg1"/>
                          </a:solidFill>
                          <a:effectLst/>
                          <a:latin typeface="+mn-lt"/>
                        </a:rPr>
                        <a:t>Estimates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200" b="1" i="0" u="none" strike="noStrike" dirty="0">
                          <a:solidFill>
                            <a:schemeClr val="bg1"/>
                          </a:solidFill>
                          <a:effectLst/>
                          <a:latin typeface="+mn-lt"/>
                        </a:rPr>
                        <a:t>Enterprise Architects are called upon to do initial high-level estimates (usually Epic level) to facilitate Portfolio planning.  These are T-Shirt size estimates that give the portfolio team a sense of the size of a project that when combined with the value projected for that work, allows them to do strategic planning.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322804236"/>
                  </a:ext>
                </a:extLst>
              </a:tr>
              <a:tr h="384447">
                <a:tc>
                  <a:txBody>
                    <a:bodyPr/>
                    <a:lstStyle/>
                    <a:p>
                      <a:pPr algn="l" fontAlgn="b"/>
                      <a:r>
                        <a:rPr lang="en-US" sz="1600" b="1" i="0" u="none" strike="noStrike" dirty="0">
                          <a:solidFill>
                            <a:schemeClr val="bg1"/>
                          </a:solidFill>
                          <a:effectLst/>
                          <a:latin typeface="+mn-lt"/>
                        </a:rPr>
                        <a:t>RFP Responses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200" b="1" i="0" u="none" strike="noStrike" dirty="0">
                          <a:solidFill>
                            <a:schemeClr val="bg1"/>
                          </a:solidFill>
                          <a:effectLst/>
                          <a:latin typeface="+mn-lt"/>
                        </a:rPr>
                        <a:t>Enterprise Architects will be participating in RFP Responses when required.  Involvement TBD.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878716502"/>
                  </a:ext>
                </a:extLst>
              </a:tr>
              <a:tr h="384447">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mn-lt"/>
                        </a:rPr>
                        <a:t>Guidance and Mentoring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200" b="1" i="0" u="none" strike="noStrike" dirty="0">
                          <a:solidFill>
                            <a:schemeClr val="bg1"/>
                          </a:solidFill>
                          <a:effectLst/>
                          <a:latin typeface="+mn-lt"/>
                        </a:rPr>
                        <a:t>Each of the Enterprise Architects will mentor architects imbedded in the teams. We expect embedded architects to act as promoters of the Architecture Runway within their area, helping to ensure adherence, </a:t>
                      </a:r>
                      <a:r>
                        <a:rPr lang="en-US" sz="1200" b="1" i="0" u="none" strike="noStrike" dirty="0" err="1">
                          <a:solidFill>
                            <a:schemeClr val="bg1"/>
                          </a:solidFill>
                          <a:effectLst/>
                          <a:latin typeface="+mn-lt"/>
                        </a:rPr>
                        <a:t>untilazation</a:t>
                      </a:r>
                      <a:r>
                        <a:rPr lang="en-US" sz="1200" b="1" i="0" u="none" strike="noStrike" dirty="0">
                          <a:solidFill>
                            <a:schemeClr val="bg1"/>
                          </a:solidFill>
                          <a:effectLst/>
                          <a:latin typeface="+mn-lt"/>
                        </a:rPr>
                        <a:t>, and uncover new needs.</a:t>
                      </a:r>
                    </a:p>
                    <a:p>
                      <a:pPr algn="l" fontAlgn="b"/>
                      <a:r>
                        <a:rPr lang="en-US" sz="1200" b="1" i="0" u="none" strike="noStrike" dirty="0">
                          <a:solidFill>
                            <a:schemeClr val="bg1"/>
                          </a:solidFill>
                          <a:effectLst/>
                          <a:latin typeface="+mn-lt"/>
                        </a:rPr>
                        <a:t>Team embedded architects may be called on to participate in many of these various AEE activities, including solution architecture, research, or guiding others.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913256916"/>
                  </a:ext>
                </a:extLst>
              </a:tr>
              <a:tr h="384447">
                <a:tc>
                  <a:txBody>
                    <a:bodyPr/>
                    <a:lstStyle/>
                    <a:p>
                      <a:pPr algn="l" fontAlgn="b"/>
                      <a:r>
                        <a:rPr lang="en-US" sz="1600" b="1" i="0" u="none" strike="noStrike" dirty="0">
                          <a:solidFill>
                            <a:schemeClr val="bg1"/>
                          </a:solidFill>
                          <a:effectLst/>
                          <a:latin typeface="+mn-lt"/>
                        </a:rPr>
                        <a:t>Dissemination of information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200" b="1" i="0" u="none" strike="noStrike" dirty="0">
                          <a:solidFill>
                            <a:schemeClr val="bg1"/>
                          </a:solidFill>
                          <a:effectLst/>
                          <a:latin typeface="+mn-lt"/>
                        </a:rPr>
                        <a:t>At times, the AEE will sponsor presentations to disseminate information. These may be formal or non-formal (ex. Lunch and Learns) and may be presented by an AEE member, a technology leader in the R&amp;D organization, or just about anyone.</a:t>
                      </a:r>
                    </a:p>
                    <a:p>
                      <a:pPr algn="l" fontAlgn="b"/>
                      <a:r>
                        <a:rPr lang="en-US" sz="1200" b="1" i="0" u="none" strike="noStrike" dirty="0">
                          <a:solidFill>
                            <a:schemeClr val="bg1"/>
                          </a:solidFill>
                          <a:effectLst/>
                          <a:latin typeface="+mn-lt"/>
                        </a:rPr>
                        <a:t>We will eventually make the cadence more formal but initially these will be scheduled when appropriate.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2834644000"/>
                  </a:ext>
                </a:extLst>
              </a:tr>
              <a:tr h="384447">
                <a:tc>
                  <a:txBody>
                    <a:bodyPr/>
                    <a:lstStyle/>
                    <a:p>
                      <a:pPr algn="l" fontAlgn="b"/>
                      <a:r>
                        <a:rPr lang="en-US" sz="1600" b="1" i="0" u="none" strike="noStrike" dirty="0">
                          <a:solidFill>
                            <a:schemeClr val="bg1"/>
                          </a:solidFill>
                          <a:effectLst/>
                          <a:latin typeface="+mn-lt"/>
                        </a:rPr>
                        <a:t>Research</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tc>
                  <a:txBody>
                    <a:bodyPr/>
                    <a:lstStyle/>
                    <a:p>
                      <a:pPr algn="l" fontAlgn="b"/>
                      <a:r>
                        <a:rPr lang="en-US" sz="1200" b="1" i="0" u="none" strike="noStrike" dirty="0">
                          <a:solidFill>
                            <a:schemeClr val="bg1"/>
                          </a:solidFill>
                          <a:effectLst/>
                          <a:latin typeface="+mn-lt"/>
                        </a:rPr>
                        <a:t>Complete periodic research on industry news, trends, and innovations (ex. Blockchain, Augmented Reality)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3821747663"/>
                  </a:ext>
                </a:extLst>
              </a:tr>
            </a:tbl>
          </a:graphicData>
        </a:graphic>
      </p:graphicFrame>
    </p:spTree>
    <p:extLst>
      <p:ext uri="{BB962C8B-B14F-4D97-AF65-F5344CB8AC3E}">
        <p14:creationId xmlns:p14="http://schemas.microsoft.com/office/powerpoint/2010/main" val="3816246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1781FE-9035-48E0-9D2B-2CDF714340F4}"/>
              </a:ext>
            </a:extLst>
          </p:cNvPr>
          <p:cNvSpPr>
            <a:spLocks noGrp="1"/>
          </p:cNvSpPr>
          <p:nvPr>
            <p:ph type="sldNum" sz="quarter" idx="4294967295"/>
          </p:nvPr>
        </p:nvSpPr>
        <p:spPr>
          <a:xfrm>
            <a:off x="8780463" y="6516688"/>
            <a:ext cx="363537" cy="274637"/>
          </a:xfrm>
        </p:spPr>
        <p:txBody>
          <a:bodyPr/>
          <a:lstStyle/>
          <a:p>
            <a:fld id="{8BC64C03-9EC0-4B7E-8FE4-24DBF62E63E5}" type="slidenum">
              <a:rPr lang="en-US" smtClean="0"/>
              <a:t>55</a:t>
            </a:fld>
            <a:endParaRPr lang="en-US"/>
          </a:p>
        </p:txBody>
      </p:sp>
    </p:spTree>
    <p:extLst>
      <p:ext uri="{BB962C8B-B14F-4D97-AF65-F5344CB8AC3E}">
        <p14:creationId xmlns:p14="http://schemas.microsoft.com/office/powerpoint/2010/main" val="34446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342900" y="1109710"/>
            <a:ext cx="8458200" cy="5067254"/>
          </a:xfrm>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TextBox 4">
            <a:extLst>
              <a:ext uri="{FF2B5EF4-FFF2-40B4-BE49-F238E27FC236}">
                <a16:creationId xmlns:a16="http://schemas.microsoft.com/office/drawing/2014/main" id="{012F18A1-2D9E-4B89-9A60-18809403B031}"/>
              </a:ext>
            </a:extLst>
          </p:cNvPr>
          <p:cNvSpPr txBox="1"/>
          <p:nvPr/>
        </p:nvSpPr>
        <p:spPr>
          <a:xfrm>
            <a:off x="218613" y="802809"/>
            <a:ext cx="4785064" cy="41395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Overview</a:t>
            </a:r>
          </a:p>
        </p:txBody>
      </p:sp>
      <p:sp>
        <p:nvSpPr>
          <p:cNvPr id="6" name="TextBox 5">
            <a:extLst>
              <a:ext uri="{FF2B5EF4-FFF2-40B4-BE49-F238E27FC236}">
                <a16:creationId xmlns:a16="http://schemas.microsoft.com/office/drawing/2014/main" id="{A33E2E2B-F2AE-4147-B819-044D3AD451AC}"/>
              </a:ext>
            </a:extLst>
          </p:cNvPr>
          <p:cNvSpPr txBox="1"/>
          <p:nvPr/>
        </p:nvSpPr>
        <p:spPr>
          <a:xfrm>
            <a:off x="1114300" y="1307994"/>
            <a:ext cx="7504960" cy="2580425"/>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2060"/>
                </a:solidFill>
                <a:effectLst/>
                <a:uLnTx/>
                <a:uFillTx/>
                <a:latin typeface="Arial"/>
                <a:ea typeface="+mn-ea"/>
                <a:cs typeface="+mn-cs"/>
              </a:rPr>
              <a:t>Okta</a:t>
            </a:r>
            <a:r>
              <a:rPr kumimoji="0" lang="en-US" sz="1800" b="0" i="0" u="none" strike="noStrike" kern="1200" cap="none" spc="0" normalizeH="0" baseline="0" noProof="0" dirty="0">
                <a:ln>
                  <a:noFill/>
                </a:ln>
                <a:solidFill>
                  <a:srgbClr val="002060"/>
                </a:solidFill>
                <a:effectLst/>
                <a:uLnTx/>
                <a:uFillTx/>
                <a:latin typeface="Arial"/>
                <a:ea typeface="+mn-ea"/>
                <a:cs typeface="+mn-cs"/>
              </a:rPr>
              <a:t> is a cloud provider of Identity Management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It enables SSO access to cloud, on premise, and mobile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It’s for our own Users, Client’s Users, Partners, and Contractors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It provides access to thousands of applications using Prebuilt integrations.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Arial"/>
                <a:ea typeface="+mn-ea"/>
                <a:cs typeface="+mn-cs"/>
              </a:rPr>
              <a:t>Integration and APIs for On Premise Applications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FAD63B58-F995-4853-B119-E8CE689D7556}"/>
              </a:ext>
            </a:extLst>
          </p:cNvPr>
          <p:cNvSpPr txBox="1"/>
          <p:nvPr/>
        </p:nvSpPr>
        <p:spPr>
          <a:xfrm>
            <a:off x="4114800" y="2974019"/>
            <a:ext cx="914400" cy="91440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7" name="Picture 6">
            <a:extLst>
              <a:ext uri="{FF2B5EF4-FFF2-40B4-BE49-F238E27FC236}">
                <a16:creationId xmlns:a16="http://schemas.microsoft.com/office/drawing/2014/main" id="{6E0D69D2-8D71-472B-8F7C-419F150DA6FF}"/>
              </a:ext>
            </a:extLst>
          </p:cNvPr>
          <p:cNvPicPr>
            <a:picLocks noChangeAspect="1"/>
          </p:cNvPicPr>
          <p:nvPr/>
        </p:nvPicPr>
        <p:blipFill>
          <a:blip r:embed="rId2"/>
          <a:stretch>
            <a:fillRect/>
          </a:stretch>
        </p:blipFill>
        <p:spPr>
          <a:xfrm>
            <a:off x="2975152" y="3923650"/>
            <a:ext cx="5825948" cy="2542123"/>
          </a:xfrm>
          <a:prstGeom prst="rect">
            <a:avLst/>
          </a:prstGeom>
        </p:spPr>
      </p:pic>
      <p:pic>
        <p:nvPicPr>
          <p:cNvPr id="9" name="Picture 8">
            <a:extLst>
              <a:ext uri="{FF2B5EF4-FFF2-40B4-BE49-F238E27FC236}">
                <a16:creationId xmlns:a16="http://schemas.microsoft.com/office/drawing/2014/main" id="{9F169E17-2F80-4C06-8DC0-222C067B1C38}"/>
              </a:ext>
            </a:extLst>
          </p:cNvPr>
          <p:cNvPicPr>
            <a:picLocks noChangeAspect="1"/>
          </p:cNvPicPr>
          <p:nvPr/>
        </p:nvPicPr>
        <p:blipFill>
          <a:blip r:embed="rId3"/>
          <a:stretch>
            <a:fillRect/>
          </a:stretch>
        </p:blipFill>
        <p:spPr>
          <a:xfrm>
            <a:off x="461316" y="4405942"/>
            <a:ext cx="2264130" cy="1253498"/>
          </a:xfrm>
          <a:prstGeom prst="rect">
            <a:avLst/>
          </a:prstGeom>
        </p:spPr>
      </p:pic>
    </p:spTree>
    <p:extLst>
      <p:ext uri="{BB962C8B-B14F-4D97-AF65-F5344CB8AC3E}">
        <p14:creationId xmlns:p14="http://schemas.microsoft.com/office/powerpoint/2010/main" val="27404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pic>
        <p:nvPicPr>
          <p:cNvPr id="5" name="Picture 4">
            <a:extLst>
              <a:ext uri="{FF2B5EF4-FFF2-40B4-BE49-F238E27FC236}">
                <a16:creationId xmlns:a16="http://schemas.microsoft.com/office/drawing/2014/main" id="{9F6AF4D7-16E9-4945-955A-DE2985B0B7AE}"/>
              </a:ext>
            </a:extLst>
          </p:cNvPr>
          <p:cNvPicPr>
            <a:picLocks noChangeAspect="1"/>
          </p:cNvPicPr>
          <p:nvPr/>
        </p:nvPicPr>
        <p:blipFill>
          <a:blip r:embed="rId2"/>
          <a:stretch>
            <a:fillRect/>
          </a:stretch>
        </p:blipFill>
        <p:spPr>
          <a:xfrm>
            <a:off x="0" y="866005"/>
            <a:ext cx="9144000" cy="5125989"/>
          </a:xfrm>
          <a:prstGeom prst="rect">
            <a:avLst/>
          </a:prstGeom>
        </p:spPr>
      </p:pic>
    </p:spTree>
    <p:extLst>
      <p:ext uri="{BB962C8B-B14F-4D97-AF65-F5344CB8AC3E}">
        <p14:creationId xmlns:p14="http://schemas.microsoft.com/office/powerpoint/2010/main" val="199277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pic>
        <p:nvPicPr>
          <p:cNvPr id="5" name="Picture 4">
            <a:extLst>
              <a:ext uri="{FF2B5EF4-FFF2-40B4-BE49-F238E27FC236}">
                <a16:creationId xmlns:a16="http://schemas.microsoft.com/office/drawing/2014/main" id="{88A26072-86A4-4419-AAED-D1DFD4D53413}"/>
              </a:ext>
            </a:extLst>
          </p:cNvPr>
          <p:cNvPicPr>
            <a:picLocks noChangeAspect="1"/>
          </p:cNvPicPr>
          <p:nvPr/>
        </p:nvPicPr>
        <p:blipFill>
          <a:blip r:embed="rId2"/>
          <a:stretch>
            <a:fillRect/>
          </a:stretch>
        </p:blipFill>
        <p:spPr>
          <a:xfrm>
            <a:off x="0" y="970688"/>
            <a:ext cx="9144000" cy="4916623"/>
          </a:xfrm>
          <a:prstGeom prst="rect">
            <a:avLst/>
          </a:prstGeom>
        </p:spPr>
      </p:pic>
    </p:spTree>
    <p:extLst>
      <p:ext uri="{BB962C8B-B14F-4D97-AF65-F5344CB8AC3E}">
        <p14:creationId xmlns:p14="http://schemas.microsoft.com/office/powerpoint/2010/main" val="114922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56D4DA-6024-41F7-BCA4-365709177F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C64C03-9EC0-4B7E-8FE4-24DBF62E63E5}" type="slidenum">
              <a:rPr kumimoji="0" lang="en-US" sz="900" b="0" i="0" u="none" strike="noStrike" kern="1200" cap="none" spc="0" normalizeH="0" baseline="0" noProof="0" smtClean="0">
                <a:ln>
                  <a:noFill/>
                </a:ln>
                <a:solidFill>
                  <a:srgbClr val="30006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dirty="0">
              <a:ln>
                <a:noFill/>
              </a:ln>
              <a:solidFill>
                <a:srgbClr val="30006F"/>
              </a:solidFill>
              <a:effectLst/>
              <a:uLnTx/>
              <a:uFillTx/>
              <a:latin typeface="Arial"/>
              <a:ea typeface="+mn-ea"/>
              <a:cs typeface="+mn-cs"/>
            </a:endParaRPr>
          </a:p>
        </p:txBody>
      </p:sp>
      <p:sp>
        <p:nvSpPr>
          <p:cNvPr id="3" name="Text Placeholder 2">
            <a:extLst>
              <a:ext uri="{FF2B5EF4-FFF2-40B4-BE49-F238E27FC236}">
                <a16:creationId xmlns:a16="http://schemas.microsoft.com/office/drawing/2014/main" id="{19F28C5E-769A-4E35-8502-965D7653F942}"/>
              </a:ext>
            </a:extLst>
          </p:cNvPr>
          <p:cNvSpPr>
            <a:spLocks noGrp="1"/>
          </p:cNvSpPr>
          <p:nvPr>
            <p:ph type="body" sz="quarter" idx="13"/>
          </p:nvPr>
        </p:nvSpPr>
        <p:spPr>
          <a:xfrm>
            <a:off x="342900" y="1109710"/>
            <a:ext cx="8458200" cy="5067254"/>
          </a:xfrm>
        </p:spPr>
        <p:txBody>
          <a:bodyPr/>
          <a:lstStyle/>
          <a:p>
            <a:pPr marL="0" indent="0">
              <a:buNone/>
            </a:pPr>
            <a:endParaRPr lang="en-US" dirty="0"/>
          </a:p>
          <a:p>
            <a:endParaRPr lang="en-US" dirty="0"/>
          </a:p>
        </p:txBody>
      </p:sp>
      <p:sp>
        <p:nvSpPr>
          <p:cNvPr id="4" name="Title 3">
            <a:extLst>
              <a:ext uri="{FF2B5EF4-FFF2-40B4-BE49-F238E27FC236}">
                <a16:creationId xmlns:a16="http://schemas.microsoft.com/office/drawing/2014/main" id="{17127452-D8E0-410E-B308-1ECE6FDE8F2A}"/>
              </a:ext>
            </a:extLst>
          </p:cNvPr>
          <p:cNvSpPr>
            <a:spLocks noGrp="1"/>
          </p:cNvSpPr>
          <p:nvPr>
            <p:ph type="title"/>
          </p:nvPr>
        </p:nvSpPr>
        <p:spPr>
          <a:xfrm>
            <a:off x="342900" y="365125"/>
            <a:ext cx="8401532" cy="413953"/>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0" tIns="0" rIns="0" bIns="0" rtlCol="0" anchor="t">
            <a:noAutofit/>
          </a:bodyPr>
          <a:lstStyle/>
          <a:p>
            <a:r>
              <a:rPr lang="en-US" sz="2000" b="1" dirty="0">
                <a:solidFill>
                  <a:schemeClr val="lt1"/>
                </a:solidFill>
                <a:latin typeface="+mn-lt"/>
                <a:ea typeface="+mn-ea"/>
                <a:cs typeface="+mn-cs"/>
              </a:rPr>
              <a:t>Cotiviti AEE CoP Identity Management</a:t>
            </a:r>
          </a:p>
        </p:txBody>
      </p:sp>
      <p:sp>
        <p:nvSpPr>
          <p:cNvPr id="5" name="TextBox 4">
            <a:extLst>
              <a:ext uri="{FF2B5EF4-FFF2-40B4-BE49-F238E27FC236}">
                <a16:creationId xmlns:a16="http://schemas.microsoft.com/office/drawing/2014/main" id="{012F18A1-2D9E-4B89-9A60-18809403B031}"/>
              </a:ext>
            </a:extLst>
          </p:cNvPr>
          <p:cNvSpPr txBox="1"/>
          <p:nvPr/>
        </p:nvSpPr>
        <p:spPr>
          <a:xfrm>
            <a:off x="218613" y="802809"/>
            <a:ext cx="4785064" cy="413953"/>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OKTA Overview</a:t>
            </a:r>
          </a:p>
        </p:txBody>
      </p:sp>
      <p:sp>
        <p:nvSpPr>
          <p:cNvPr id="6" name="TextBox 5">
            <a:extLst>
              <a:ext uri="{FF2B5EF4-FFF2-40B4-BE49-F238E27FC236}">
                <a16:creationId xmlns:a16="http://schemas.microsoft.com/office/drawing/2014/main" id="{A33E2E2B-F2AE-4147-B819-044D3AD451AC}"/>
              </a:ext>
            </a:extLst>
          </p:cNvPr>
          <p:cNvSpPr txBox="1"/>
          <p:nvPr/>
        </p:nvSpPr>
        <p:spPr>
          <a:xfrm>
            <a:off x="932459" y="1307993"/>
            <a:ext cx="7504960" cy="5067254"/>
          </a:xfrm>
          <a:prstGeom prst="rect">
            <a:avLst/>
          </a:prstGeom>
          <a:noFill/>
        </p:spPr>
        <p:txBody>
          <a:bodyPr wrap="non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2060"/>
                </a:solidFill>
                <a:effectLst/>
                <a:uLnTx/>
                <a:uFillTx/>
                <a:latin typeface="Arial"/>
                <a:ea typeface="+mn-ea"/>
                <a:cs typeface="+mn-cs"/>
              </a:rPr>
              <a:t>What does Cotiviti want to deliver from OKTA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206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Single Sign On Ability for Internal Users and External Client Users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Single Directories of all Employees, Application Users, and Client Users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Single Source to Onboard and Offboard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Authentication </a:t>
            </a:r>
            <a:r>
              <a:rPr kumimoji="0" lang="en-US" sz="1800" b="0" i="0" u="none" strike="noStrike" kern="1200" cap="none" spc="0" normalizeH="0" baseline="0" noProof="0" dirty="0" err="1">
                <a:ln>
                  <a:noFill/>
                </a:ln>
                <a:solidFill>
                  <a:srgbClr val="000000"/>
                </a:solidFill>
                <a:effectLst/>
                <a:uLnTx/>
                <a:uFillTx/>
                <a:latin typeface="Arial"/>
                <a:ea typeface="+mn-ea"/>
                <a:cs typeface="+mn-cs"/>
              </a:rPr>
              <a:t>vrs</a:t>
            </a:r>
            <a:r>
              <a:rPr kumimoji="0" lang="en-US" sz="1800" b="0" i="0" u="none" strike="noStrike" kern="1200" cap="none" spc="0" normalizeH="0" baseline="0" noProof="0" dirty="0">
                <a:ln>
                  <a:noFill/>
                </a:ln>
                <a:solidFill>
                  <a:srgbClr val="000000"/>
                </a:solidFill>
                <a:effectLst/>
                <a:uLnTx/>
                <a:uFillTx/>
                <a:latin typeface="Arial"/>
                <a:ea typeface="+mn-ea"/>
                <a:cs typeface="+mn-cs"/>
              </a:rPr>
              <a:t> Authorization:  OKTA </a:t>
            </a:r>
            <a:r>
              <a:rPr kumimoji="0" lang="en-US" sz="1800" b="1" i="0" u="none" strike="noStrike" kern="1200" cap="none" spc="0" normalizeH="0" baseline="0" noProof="0" dirty="0">
                <a:ln>
                  <a:noFill/>
                </a:ln>
                <a:solidFill>
                  <a:srgbClr val="000000"/>
                </a:solidFill>
                <a:effectLst/>
                <a:uLnTx/>
                <a:uFillTx/>
                <a:latin typeface="Arial"/>
                <a:ea typeface="+mn-ea"/>
                <a:cs typeface="+mn-cs"/>
              </a:rPr>
              <a:t>Authentication</a:t>
            </a:r>
            <a:r>
              <a:rPr kumimoji="0" lang="en-US" sz="1800" b="0" i="0" u="none" strike="noStrike" kern="1200" cap="none" spc="0" normalizeH="0" baseline="0" noProof="0" dirty="0">
                <a:ln>
                  <a:noFill/>
                </a:ln>
                <a:solidFill>
                  <a:srgbClr val="000000"/>
                </a:solidFill>
                <a:effectLst/>
                <a:uLnTx/>
                <a:uFillTx/>
                <a:latin typeface="Arial"/>
                <a:ea typeface="+mn-ea"/>
                <a:cs typeface="+mn-cs"/>
              </a:rPr>
              <a:t> Current Scope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Increase Application Agility and Speed to working Code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Security and Consistency in approach.   HITRUST / SOC2 / SOX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Build it once.  Stop building custom code for User Identity.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Ability retire/refresh custom built systems for identity and SSO</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MFA to meet Application Needs – Built In as needed.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MFA Features are extensive.  Cotiviti application needs vary</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1938562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otiviti_PPT_Template_4x3_Final">
  <a:themeElements>
    <a:clrScheme name="Cotiviti">
      <a:dk1>
        <a:srgbClr val="000000"/>
      </a:dk1>
      <a:lt1>
        <a:srgbClr val="FFFFFF"/>
      </a:lt1>
      <a:dk2>
        <a:srgbClr val="6CC5E9"/>
      </a:dk2>
      <a:lt2>
        <a:srgbClr val="D2D3DC"/>
      </a:lt2>
      <a:accent1>
        <a:srgbClr val="30006F"/>
      </a:accent1>
      <a:accent2>
        <a:srgbClr val="EC008C"/>
      </a:accent2>
      <a:accent3>
        <a:srgbClr val="00BCB5"/>
      </a:accent3>
      <a:accent4>
        <a:srgbClr val="FF8C00"/>
      </a:accent4>
      <a:accent5>
        <a:srgbClr val="9579D3"/>
      </a:accent5>
      <a:accent6>
        <a:srgbClr val="00AEEF"/>
      </a:accent6>
      <a:hlink>
        <a:srgbClr val="FF8C00"/>
      </a:hlink>
      <a:folHlink>
        <a:srgbClr val="A3D55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Presentation2.pptx" id="{CA1B92DA-2DAC-483C-92DB-E96B05D9766F}" vid="{BA404AF2-EB13-4176-8CF4-D269623F2F49}"/>
    </a:ext>
  </a:extLst>
</a:theme>
</file>

<file path=ppt/theme/theme2.xml><?xml version="1.0" encoding="utf-8"?>
<a:theme xmlns:a="http://schemas.openxmlformats.org/drawingml/2006/main" name="1_Cotiviti_PPT_Template_4x3_Final">
  <a:themeElements>
    <a:clrScheme name="Cotiviti">
      <a:dk1>
        <a:srgbClr val="000000"/>
      </a:dk1>
      <a:lt1>
        <a:srgbClr val="FFFFFF"/>
      </a:lt1>
      <a:dk2>
        <a:srgbClr val="6CC5E9"/>
      </a:dk2>
      <a:lt2>
        <a:srgbClr val="D2D3DC"/>
      </a:lt2>
      <a:accent1>
        <a:srgbClr val="30006F"/>
      </a:accent1>
      <a:accent2>
        <a:srgbClr val="EC008C"/>
      </a:accent2>
      <a:accent3>
        <a:srgbClr val="00BCB5"/>
      </a:accent3>
      <a:accent4>
        <a:srgbClr val="FF8C00"/>
      </a:accent4>
      <a:accent5>
        <a:srgbClr val="9579D3"/>
      </a:accent5>
      <a:accent6>
        <a:srgbClr val="00AEEF"/>
      </a:accent6>
      <a:hlink>
        <a:srgbClr val="FF8C00"/>
      </a:hlink>
      <a:folHlink>
        <a:srgbClr val="A3D55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lgn="l">
          <a:defRPr dirty="0"/>
        </a:defPPr>
      </a:lstStyle>
    </a:txDef>
  </a:objectDefaults>
  <a:extraClrSchemeLst/>
  <a:extLst>
    <a:ext uri="{05A4C25C-085E-4340-85A3-A5531E510DB2}">
      <thm15:themeFamily xmlns:thm15="http://schemas.microsoft.com/office/thememl/2012/main" name="Presentation3" id="{65F58215-56D8-DD49-A2BA-D2ED3B438201}" vid="{EEE5C4D0-D643-BF49-A2CF-B1DE9E2D606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0c6d52ea-4723-42db-9783-91d828216ada">
      <UserInfo>
        <DisplayName>Galli, Victor</DisplayName>
        <AccountId>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380B5DEF346C449187D7B4639B95DD" ma:contentTypeVersion="13" ma:contentTypeDescription="Create a new document." ma:contentTypeScope="" ma:versionID="d14be9ba211b09ba5889e97fb0bfba5e">
  <xsd:schema xmlns:xsd="http://www.w3.org/2001/XMLSchema" xmlns:xs="http://www.w3.org/2001/XMLSchema" xmlns:p="http://schemas.microsoft.com/office/2006/metadata/properties" xmlns:ns3="8b48e413-22cc-4bd2-b2f5-ed5278fe74c7" xmlns:ns4="0c6d52ea-4723-42db-9783-91d828216ada" targetNamespace="http://schemas.microsoft.com/office/2006/metadata/properties" ma:root="true" ma:fieldsID="d40858faff3bc7876c9847d89416c1e4" ns3:_="" ns4:_="">
    <xsd:import namespace="8b48e413-22cc-4bd2-b2f5-ed5278fe74c7"/>
    <xsd:import namespace="0c6d52ea-4723-42db-9783-91d828216ada"/>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48e413-22cc-4bd2-b2f5-ed5278fe74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6d52ea-4723-42db-9783-91d828216ad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4B1308-7C3F-4522-8DD1-664884D2E5E8}">
  <ds:schemaRefs>
    <ds:schemaRef ds:uri="http://schemas.microsoft.com/sharepoint/v3/contenttype/forms"/>
  </ds:schemaRefs>
</ds:datastoreItem>
</file>

<file path=customXml/itemProps2.xml><?xml version="1.0" encoding="utf-8"?>
<ds:datastoreItem xmlns:ds="http://schemas.openxmlformats.org/officeDocument/2006/customXml" ds:itemID="{10140E7A-B433-424D-8193-2330363675D6}">
  <ds:schemaRefs>
    <ds:schemaRef ds:uri="0c6d52ea-4723-42db-9783-91d828216ada"/>
    <ds:schemaRef ds:uri="http://purl.org/dc/terms/"/>
    <ds:schemaRef ds:uri="http://www.w3.org/XML/1998/namespace"/>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8b48e413-22cc-4bd2-b2f5-ed5278fe74c7"/>
  </ds:schemaRefs>
</ds:datastoreItem>
</file>

<file path=customXml/itemProps3.xml><?xml version="1.0" encoding="utf-8"?>
<ds:datastoreItem xmlns:ds="http://schemas.openxmlformats.org/officeDocument/2006/customXml" ds:itemID="{9553E06E-5F3A-4B29-805C-4387933875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48e413-22cc-4bd2-b2f5-ed5278fe74c7"/>
    <ds:schemaRef ds:uri="0c6d52ea-4723-42db-9783-91d828216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99277</TotalTime>
  <Words>3178</Words>
  <Application>Microsoft Office PowerPoint</Application>
  <PresentationFormat>On-screen Show (4:3)</PresentationFormat>
  <Paragraphs>492</Paragraphs>
  <Slides>55</Slides>
  <Notes>3</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3" baseType="lpstr">
      <vt:lpstr>Arial</vt:lpstr>
      <vt:lpstr>Calibri</vt:lpstr>
      <vt:lpstr>Courier New</vt:lpstr>
      <vt:lpstr>Lucida Grande</vt:lpstr>
      <vt:lpstr>Wingdings</vt:lpstr>
      <vt:lpstr>Cotiviti_PPT_Template_4x3_Final</vt:lpstr>
      <vt:lpstr>1_Cotiviti_PPT_Template_4x3_Final</vt:lpstr>
      <vt:lpstr>Worksheet</vt:lpstr>
      <vt:lpstr>Enterprise Architecture  Engineering (EAE)  Architecture Community of Practice (ACOP)</vt:lpstr>
      <vt:lpstr>Agenda</vt:lpstr>
      <vt:lpstr> AEE COE’s Architecture COP</vt:lpstr>
      <vt:lpstr>Highlighted Solution: Okta</vt:lpstr>
      <vt:lpstr>OKTA and Identity Management at Cotiviti  </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Cotiviti AEE CoP Identity Management</vt:lpstr>
      <vt:lpstr>Architectural Runway</vt:lpstr>
      <vt:lpstr>JIRA: Architectural Runway Board</vt:lpstr>
      <vt:lpstr>Confluence</vt:lpstr>
      <vt:lpstr>Accomplishments</vt:lpstr>
      <vt:lpstr>Cotiviti AEE CoP Identity Management</vt:lpstr>
      <vt:lpstr>OKTA Identity Management  </vt:lpstr>
      <vt:lpstr>PowerPoint Presentation</vt:lpstr>
      <vt:lpstr>PowerPoint Presentation</vt:lpstr>
      <vt:lpstr>PowerPoint Presentation</vt:lpstr>
      <vt:lpstr>PowerPoint Presentation</vt:lpstr>
      <vt:lpstr>OKTA Identity Management  </vt:lpstr>
      <vt:lpstr>PowerPoint Presentation</vt:lpstr>
      <vt:lpstr>SPA app &amp; REST service information</vt:lpstr>
      <vt:lpstr>Create New App</vt:lpstr>
      <vt:lpstr>Add SPA application (client ID captured)</vt:lpstr>
      <vt:lpstr>Trusted Origin</vt:lpstr>
      <vt:lpstr>Enable CORS</vt:lpstr>
      <vt:lpstr>Profile endpoint (secured) </vt:lpstr>
      <vt:lpstr>OKTA Identity Management  </vt:lpstr>
      <vt:lpstr>Custom Login Page (OKTA Sign-in Widget) </vt:lpstr>
      <vt:lpstr>SCIM</vt:lpstr>
      <vt:lpstr>Cotiviti AEE CoP Identity Management</vt:lpstr>
      <vt:lpstr>Cotiviti AEE CoP Identity Management</vt:lpstr>
      <vt:lpstr>Cotiviti AEE CoP Identity Management</vt:lpstr>
      <vt:lpstr>Cotiviti AEE CoP Identity Management</vt:lpstr>
      <vt:lpstr>Thousands of Customers</vt:lpstr>
      <vt:lpstr>Reference Information</vt:lpstr>
      <vt:lpstr> Architectural Runway</vt:lpstr>
      <vt:lpstr>Engagement with R&amp;D teams (and other teams) SAFe Architecture Roles</vt:lpstr>
      <vt:lpstr>Engagement with R&amp;D teams (and other teams) SAFe Architecture Roles</vt:lpstr>
      <vt:lpstr>Engagement with R&amp;D teams (and other teams) Ceremonies and Practices</vt:lpstr>
      <vt:lpstr> Current Enterprise Architect Assignments Agile Release Trains, RT Engineers, and Associated Architects</vt:lpstr>
      <vt:lpstr> Activities Specific activities driven by the AEE</vt:lpstr>
      <vt:lpstr> Services Specific services the AEE team provides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ART(s) Org Chart</dc:title>
  <dc:creator>Nicole Neumarker</dc:creator>
  <cp:lastModifiedBy>Prakash, Om</cp:lastModifiedBy>
  <cp:revision>131</cp:revision>
  <cp:lastPrinted>2018-05-24T00:52:10Z</cp:lastPrinted>
  <dcterms:modified xsi:type="dcterms:W3CDTF">2020-10-16T17:39:21Z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0x01010007380B5DEF346C449187D7B4639B95DD</vt:lpwstr>
  </property>
  <property fmtid="{D5CDD505-2E9C-101B-9397-08002B2CF9AE}" pid="3" name="ComplianceAssetId">
    <vt:lpwstr/>
  </property>
</Properties>
</file>